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71" r:id="rId3"/>
    <p:sldId id="275" r:id="rId4"/>
    <p:sldId id="276" r:id="rId5"/>
    <p:sldId id="27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8092FA-9211-4A8A-868C-A29FDC96E866}">
  <a:tblStyle styleId="{958092FA-9211-4A8A-868C-A29FDC96E8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3431"/>
  </p:normalViewPr>
  <p:slideViewPr>
    <p:cSldViewPr snapToGrid="0" snapToObjects="1">
      <p:cViewPr varScale="1">
        <p:scale>
          <a:sx n="92" d="100"/>
          <a:sy n="92" d="100"/>
        </p:scale>
        <p:origin x="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87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/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13">
            <a:extLst>
              <a:ext uri="{FF2B5EF4-FFF2-40B4-BE49-F238E27FC236}">
                <a16:creationId xmlns:a16="http://schemas.microsoft.com/office/drawing/2014/main" xmlns="" id="{3A509033-A2D5-EE44-934F-4E701CA37B6D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xmlns="" id="{B2A118A2-BCC0-1647-AF62-7EB06F216274}"/>
              </a:ext>
            </a:extLst>
          </p:cNvPr>
          <p:cNvSpPr/>
          <p:nvPr userDrawn="1"/>
        </p:nvSpPr>
        <p:spPr>
          <a:xfrm>
            <a:off x="6612698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8E3F362-9A48-1D49-9257-3D59AD8CF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8056" y="310609"/>
            <a:ext cx="1061270" cy="6718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C2497B7-8C75-C34E-BFD4-396D90ACEED2}"/>
              </a:ext>
            </a:extLst>
          </p:cNvPr>
          <p:cNvCxnSpPr/>
          <p:nvPr userDrawn="1"/>
        </p:nvCxnSpPr>
        <p:spPr>
          <a:xfrm>
            <a:off x="-9144" y="1193897"/>
            <a:ext cx="175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7;p3">
            <a:extLst>
              <a:ext uri="{FF2B5EF4-FFF2-40B4-BE49-F238E27FC236}">
                <a16:creationId xmlns:a16="http://schemas.microsoft.com/office/drawing/2014/main" xmlns="" id="{51057534-3846-074F-B448-E948E55068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199" y="1873800"/>
            <a:ext cx="3941379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Google Shape;18;p3">
            <a:extLst>
              <a:ext uri="{FF2B5EF4-FFF2-40B4-BE49-F238E27FC236}">
                <a16:creationId xmlns:a16="http://schemas.microsoft.com/office/drawing/2014/main" xmlns="" id="{7A7812D3-084C-9E48-A5B9-1F82E169664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89104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 b="0" i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r>
              <a:rPr lang="en-GB" dirty="0"/>
              <a:t>Speaker’s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14620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Graph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13">
            <a:extLst>
              <a:ext uri="{FF2B5EF4-FFF2-40B4-BE49-F238E27FC236}">
                <a16:creationId xmlns:a16="http://schemas.microsoft.com/office/drawing/2014/main" xmlns="" id="{18D7520F-63A7-4949-9400-8EB92F9140E4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FAF3DD6B-F2DD-874C-B950-6DEDB78F21AA}"/>
              </a:ext>
            </a:extLst>
          </p:cNvPr>
          <p:cNvSpPr/>
          <p:nvPr userDrawn="1"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920F29B4-178B-3646-ADB3-78F4C8C8209A}"/>
              </a:ext>
            </a:extLst>
          </p:cNvPr>
          <p:cNvSpPr/>
          <p:nvPr userDrawn="1"/>
        </p:nvSpPr>
        <p:spPr>
          <a:xfrm>
            <a:off x="6874114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;p7">
            <a:extLst>
              <a:ext uri="{FF2B5EF4-FFF2-40B4-BE49-F238E27FC236}">
                <a16:creationId xmlns:a16="http://schemas.microsoft.com/office/drawing/2014/main" xmlns="" id="{9F72B039-9F6A-4C4C-B2DB-8605D9FB06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xmlns="" id="{7A9D5EEF-3B1E-8B43-9DEA-80E52B1887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3140" y="1412875"/>
            <a:ext cx="4114800" cy="2906713"/>
          </a:xfr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2E18E5F-685B-754E-8904-9613C8FC0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DC9B23E-551B-FB42-A984-AD68783D3B43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525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2;p13">
            <a:extLst>
              <a:ext uri="{FF2B5EF4-FFF2-40B4-BE49-F238E27FC236}">
                <a16:creationId xmlns:a16="http://schemas.microsoft.com/office/drawing/2014/main" xmlns="" id="{CA6EEEC6-308F-F545-8FE8-D219C7C2EF38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xmlns="" id="{7AE53F01-0C44-7240-B661-60CE0D4E1767}"/>
              </a:ext>
            </a:extLst>
          </p:cNvPr>
          <p:cNvSpPr/>
          <p:nvPr userDrawn="1"/>
        </p:nvSpPr>
        <p:spPr>
          <a:xfrm>
            <a:off x="6629598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91FE722-79B7-E042-8E4B-6F20B4C3B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8056" y="310609"/>
            <a:ext cx="1061270" cy="6718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780C3F0-17AA-B147-B2FF-8C12FAD14FE5}"/>
              </a:ext>
            </a:extLst>
          </p:cNvPr>
          <p:cNvCxnSpPr/>
          <p:nvPr userDrawn="1"/>
        </p:nvCxnSpPr>
        <p:spPr>
          <a:xfrm>
            <a:off x="-9144" y="1193897"/>
            <a:ext cx="1750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7;p3">
            <a:extLst>
              <a:ext uri="{FF2B5EF4-FFF2-40B4-BE49-F238E27FC236}">
                <a16:creationId xmlns:a16="http://schemas.microsoft.com/office/drawing/2014/main" xmlns="" id="{D6F04F6E-7EA0-6C46-A8E2-558E673AD23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Section break title here</a:t>
            </a:r>
            <a:endParaRPr dirty="0"/>
          </a:p>
        </p:txBody>
      </p:sp>
      <p:sp>
        <p:nvSpPr>
          <p:cNvPr id="8" name="Google Shape;18;p3">
            <a:extLst>
              <a:ext uri="{FF2B5EF4-FFF2-40B4-BE49-F238E27FC236}">
                <a16:creationId xmlns:a16="http://schemas.microsoft.com/office/drawing/2014/main" xmlns="" id="{FEFED4F3-5B8D-7E4D-A926-823AC64AB2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9104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 b="0" i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59955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, No image Wide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C185E43A-9C78-B945-8ED6-37DE4E84D6EA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E0787CB6-BF32-1849-8B30-4811DB0372B6}"/>
              </a:ext>
            </a:extLst>
          </p:cNvPr>
          <p:cNvSpPr/>
          <p:nvPr userDrawn="1"/>
        </p:nvSpPr>
        <p:spPr>
          <a:xfrm>
            <a:off x="6882445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68817844-42A8-4E4D-A48C-47D3B6346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2EB3C232-DA85-F44D-9E08-EA60D6F954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28483"/>
            <a:ext cx="5728010" cy="3418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00050" lvl="0" indent="-28575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6116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Plus Image 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68817844-42A8-4E4D-A48C-47D3B6346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204" y="296438"/>
            <a:ext cx="5236896" cy="5790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2EB3C232-DA85-F44D-9E08-EA60D6F954C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199" y="992221"/>
            <a:ext cx="6540231" cy="385484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Insert text here</a:t>
            </a:r>
          </a:p>
          <a:p>
            <a:pPr lvl="0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FCF01DF-1313-5148-AC6E-FE409D72F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1274" y="2633888"/>
            <a:ext cx="1415525" cy="1362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9AB2E0E5-82A3-A14B-97FE-1DD9E9798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71275" y="1067001"/>
            <a:ext cx="1415525" cy="1362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322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Heav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68817844-42A8-4E4D-A48C-47D3B63465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444" y="296438"/>
            <a:ext cx="5236656" cy="6012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2EB3C232-DA85-F44D-9E08-EA60D6F954C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199" y="1031467"/>
            <a:ext cx="8193933" cy="3214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Insert text here</a:t>
            </a:r>
          </a:p>
          <a:p>
            <a:pPr lvl="0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847F53FB-0D18-C541-93DD-4CE70527F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FBB9B59-98AC-B246-9FA5-15D51D701D1C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466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9D24A5-77AF-8144-A97F-0A2F97FEC33B}"/>
              </a:ext>
            </a:extLst>
          </p:cNvPr>
          <p:cNvSpPr/>
          <p:nvPr userDrawn="1"/>
        </p:nvSpPr>
        <p:spPr>
          <a:xfrm>
            <a:off x="8092" y="16183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049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, no imag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161F9C2B-145A-DD43-8F33-AB7B0BB0C033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0D6638DD-2F9C-5E4E-86D1-DB58A470A44A}"/>
              </a:ext>
            </a:extLst>
          </p:cNvPr>
          <p:cNvSpPr/>
          <p:nvPr userDrawn="1"/>
        </p:nvSpPr>
        <p:spPr>
          <a:xfrm>
            <a:off x="6882445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B388C979-7FA2-C54D-AB7A-51BFB6674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47DAA38A-DEE4-9E4C-8AEF-2EE13B75D1D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428483"/>
            <a:ext cx="5728010" cy="3418579"/>
          </a:xfrm>
          <a:prstGeom prst="rect">
            <a:avLst/>
          </a:prstGeom>
        </p:spPr>
        <p:txBody>
          <a:bodyPr spcFirstLastPara="1" wrap="square" lIns="0" tIns="0" rIns="0" bIns="0" numCol="2" anchor="t" anchorCtr="0">
            <a:normAutofit/>
          </a:bodyPr>
          <a:lstStyle>
            <a:lvl1pPr marL="400050" lvl="0" indent="-28575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Two column version</a:t>
            </a:r>
          </a:p>
        </p:txBody>
      </p:sp>
    </p:spTree>
    <p:extLst>
      <p:ext uri="{BB962C8B-B14F-4D97-AF65-F5344CB8AC3E}">
        <p14:creationId xmlns:p14="http://schemas.microsoft.com/office/powerpoint/2010/main" val="216338461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7F3F97A2-58E3-4A48-BA5D-D9A433EF4882}"/>
              </a:ext>
            </a:extLst>
          </p:cNvPr>
          <p:cNvSpPr/>
          <p:nvPr userDrawn="1"/>
        </p:nvSpPr>
        <p:spPr>
          <a:xfrm>
            <a:off x="-9144" y="-2794"/>
            <a:ext cx="890126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B6E05D29-A1A9-504B-93AE-ECEC205CC922}"/>
              </a:ext>
            </a:extLst>
          </p:cNvPr>
          <p:cNvSpPr/>
          <p:nvPr userDrawn="1"/>
        </p:nvSpPr>
        <p:spPr>
          <a:xfrm>
            <a:off x="7218464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BBF76889-2471-4C48-8F2E-6B1D185A79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The Team</a:t>
            </a:r>
            <a:endParaRPr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4FAEE7CC-8029-014B-9F28-9FE81AB378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688355"/>
            <a:ext cx="1478604" cy="1766790"/>
          </a:xfr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54C146-E4A1-4C41-9302-D509A74D1AD0}"/>
              </a:ext>
            </a:extLst>
          </p:cNvPr>
          <p:cNvCxnSpPr>
            <a:cxnSpLocks/>
          </p:cNvCxnSpPr>
          <p:nvPr userDrawn="1"/>
        </p:nvCxnSpPr>
        <p:spPr>
          <a:xfrm>
            <a:off x="457200" y="1449147"/>
            <a:ext cx="1124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9807798-AAD5-1B4F-B857-E13B567B30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47734" y="1689597"/>
            <a:ext cx="1478604" cy="1766790"/>
          </a:xfr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B23D6E32-2B16-B440-B351-5C433CCE08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9123" y="1688355"/>
            <a:ext cx="1478604" cy="1766790"/>
          </a:xfr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7924FF64-4DBF-8E40-AEF5-1D294E6D3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28" y="3483109"/>
            <a:ext cx="1548276" cy="349250"/>
          </a:xfrm>
        </p:spPr>
        <p:txBody>
          <a:bodyPr/>
          <a:lstStyle>
            <a:lvl1pPr marL="76200" indent="0"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308754F-E454-E946-816F-E20600B67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28" y="3688899"/>
            <a:ext cx="1548276" cy="349250"/>
          </a:xfrm>
        </p:spPr>
        <p:txBody>
          <a:bodyPr/>
          <a:lstStyle>
            <a:lvl1pPr marL="76200" indent="0">
              <a:buNone/>
              <a:defRPr sz="1600" b="0" i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Barrister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A99F9AD-A104-CF4F-9E53-EC16CAC0D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8062" y="3490259"/>
            <a:ext cx="1548276" cy="349250"/>
          </a:xfrm>
        </p:spPr>
        <p:txBody>
          <a:bodyPr/>
          <a:lstStyle>
            <a:lvl1pPr marL="76200" indent="0"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6EA0ACC2-E74A-2845-A748-E84C975E5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8062" y="3696049"/>
            <a:ext cx="1548276" cy="349250"/>
          </a:xfrm>
        </p:spPr>
        <p:txBody>
          <a:bodyPr/>
          <a:lstStyle>
            <a:lvl1pPr marL="76200" indent="0">
              <a:buNone/>
              <a:defRPr sz="1600" b="0" i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Barrister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5C046F36-C06A-CC42-8346-E9300EF06B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9451" y="3494568"/>
            <a:ext cx="1548276" cy="349250"/>
          </a:xfrm>
        </p:spPr>
        <p:txBody>
          <a:bodyPr/>
          <a:lstStyle>
            <a:lvl1pPr marL="76200" indent="0"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193496F0-0F49-3449-994F-48791CEB7E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9451" y="3700358"/>
            <a:ext cx="1548276" cy="349250"/>
          </a:xfrm>
        </p:spPr>
        <p:txBody>
          <a:bodyPr/>
          <a:lstStyle>
            <a:lvl1pPr marL="76200" indent="0">
              <a:buNone/>
              <a:defRPr sz="1600" b="0" i="1">
                <a:solidFill>
                  <a:schemeClr val="accent3">
                    <a:lumMod val="50000"/>
                  </a:schemeClr>
                </a:solidFill>
              </a:defRPr>
            </a:lvl1pPr>
            <a:lvl2pPr marL="533400" indent="0">
              <a:buNone/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dirty="0"/>
              <a:t>Barrister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2E21AB0-41E0-704A-8ABF-2FCD20255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48E4DF3-81D3-264D-866B-EE36765ECB12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5377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58896783-5F1A-4E4F-820A-D5B853F3B6EA}"/>
              </a:ext>
            </a:extLst>
          </p:cNvPr>
          <p:cNvSpPr/>
          <p:nvPr userDrawn="1"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A74F9C02-B622-2D43-88C4-9AEB22D149B4}"/>
              </a:ext>
            </a:extLst>
          </p:cNvPr>
          <p:cNvSpPr/>
          <p:nvPr userDrawn="1"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48A74E5-5DA9-2244-97A7-610E841AB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304315"/>
            <a:ext cx="914400" cy="578901"/>
          </a:xfrm>
          <a:prstGeom prst="rect">
            <a:avLst/>
          </a:prstGeom>
        </p:spPr>
      </p:pic>
      <p:sp>
        <p:nvSpPr>
          <p:cNvPr id="6" name="Google Shape;40;p7">
            <a:extLst>
              <a:ext uri="{FF2B5EF4-FFF2-40B4-BE49-F238E27FC236}">
                <a16:creationId xmlns:a16="http://schemas.microsoft.com/office/drawing/2014/main" xmlns="" id="{BAC9B50E-0359-A841-AD2C-5C43F98E640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251638"/>
            <a:ext cx="5343900" cy="5810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Contact Us</a:t>
            </a:r>
            <a:endParaRPr dirty="0"/>
          </a:p>
        </p:txBody>
      </p:sp>
      <p:sp>
        <p:nvSpPr>
          <p:cNvPr id="7" name="Google Shape;41;p7">
            <a:extLst>
              <a:ext uri="{FF2B5EF4-FFF2-40B4-BE49-F238E27FC236}">
                <a16:creationId xmlns:a16="http://schemas.microsoft.com/office/drawing/2014/main" xmlns="" id="{EB66EDD0-652E-3E4C-AF65-D00B459EF85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79376" y="1953002"/>
            <a:ext cx="4114799" cy="2493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Joe Bloggs, Barrister</a:t>
            </a:r>
          </a:p>
          <a:p>
            <a:pPr lvl="0"/>
            <a:r>
              <a:rPr lang="en-GB" dirty="0"/>
              <a:t>T: 01234 567890</a:t>
            </a:r>
          </a:p>
          <a:p>
            <a:pPr lvl="0"/>
            <a:r>
              <a:rPr lang="en-GB" dirty="0"/>
              <a:t>E: </a:t>
            </a:r>
            <a:r>
              <a:rPr lang="en-GB" dirty="0" err="1"/>
              <a:t>joe@bloggs.co.uk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1A05EE-BAC3-C541-B564-45E90283EE03}"/>
              </a:ext>
            </a:extLst>
          </p:cNvPr>
          <p:cNvSpPr txBox="1"/>
          <p:nvPr userDrawn="1"/>
        </p:nvSpPr>
        <p:spPr>
          <a:xfrm>
            <a:off x="7055005" y="947075"/>
            <a:ext cx="193287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London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020 7583 8055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Birmingham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0121 289 4333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Bristol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0117 928 1520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Oxford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01865 793 736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Winchester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01962 868 884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Bournemouth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01202 292 102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EDFDE62-C6C0-0E46-B97B-CE4EE3772CCD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69768"/>
            <a:ext cx="1124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3280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lus image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3">
            <a:extLst>
              <a:ext uri="{FF2B5EF4-FFF2-40B4-BE49-F238E27FC236}">
                <a16:creationId xmlns:a16="http://schemas.microsoft.com/office/drawing/2014/main" xmlns="" id="{9AB2C17D-64FF-2A43-B237-797CF5314991}"/>
              </a:ext>
            </a:extLst>
          </p:cNvPr>
          <p:cNvSpPr/>
          <p:nvPr userDrawn="1"/>
        </p:nvSpPr>
        <p:spPr>
          <a:xfrm>
            <a:off x="0" y="10360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4E515F98-1742-E447-9802-E72974F8DE60}"/>
              </a:ext>
            </a:extLst>
          </p:cNvPr>
          <p:cNvSpPr/>
          <p:nvPr userDrawn="1"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5647F20-A05B-7A49-8064-9699A590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304315"/>
            <a:ext cx="914400" cy="578901"/>
          </a:xfrm>
          <a:prstGeom prst="rect">
            <a:avLst/>
          </a:prstGeom>
        </p:spPr>
      </p:pic>
      <p:sp>
        <p:nvSpPr>
          <p:cNvPr id="6" name="Google Shape;40;p7">
            <a:extLst>
              <a:ext uri="{FF2B5EF4-FFF2-40B4-BE49-F238E27FC236}">
                <a16:creationId xmlns:a16="http://schemas.microsoft.com/office/drawing/2014/main" xmlns="" id="{516C0438-A269-9C4C-8072-B915577F5A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251638"/>
            <a:ext cx="5343900" cy="5810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Contact Us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5E93F4-D80A-4F44-8D68-9365DDAC6A12}"/>
              </a:ext>
            </a:extLst>
          </p:cNvPr>
          <p:cNvSpPr txBox="1"/>
          <p:nvPr userDrawn="1"/>
        </p:nvSpPr>
        <p:spPr>
          <a:xfrm>
            <a:off x="7055005" y="947075"/>
            <a:ext cx="193287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London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020 7583 8055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Birmingham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0121 289 4333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Bristol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0117 928 1520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Oxford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01865 793 736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Winchester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01962 868 884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latin typeface="+mn-lt"/>
              </a:rPr>
              <a:t>Bournemouth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</a:rPr>
              <a:t>01202 292 102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DAC8FA7-FB55-3648-B386-C8D91FA58599}"/>
              </a:ext>
            </a:extLst>
          </p:cNvPr>
          <p:cNvCxnSpPr>
            <a:cxnSpLocks/>
          </p:cNvCxnSpPr>
          <p:nvPr userDrawn="1"/>
        </p:nvCxnSpPr>
        <p:spPr>
          <a:xfrm>
            <a:off x="457200" y="1069768"/>
            <a:ext cx="1124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41;p7">
            <a:extLst>
              <a:ext uri="{FF2B5EF4-FFF2-40B4-BE49-F238E27FC236}">
                <a16:creationId xmlns:a16="http://schemas.microsoft.com/office/drawing/2014/main" xmlns="" id="{66A89058-BF71-0140-9614-843943CDFE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483005" y="1953785"/>
            <a:ext cx="2088994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6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Joe Bloggs, Barrister</a:t>
            </a:r>
          </a:p>
          <a:p>
            <a:pPr lvl="0"/>
            <a:r>
              <a:rPr lang="en-GB" dirty="0"/>
              <a:t>T: 01234 567890</a:t>
            </a:r>
          </a:p>
          <a:p>
            <a:pPr lvl="0"/>
            <a:r>
              <a:rPr lang="en-GB" dirty="0"/>
              <a:t>E: </a:t>
            </a:r>
            <a:r>
              <a:rPr lang="en-GB" dirty="0" err="1"/>
              <a:t>joe@bloggs.co.uk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C099015D-504C-5146-A086-53DA938F9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2026997"/>
            <a:ext cx="1906588" cy="2684037"/>
          </a:xfr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021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8ECF09-6B71-7E44-A7DA-30C4D165FE5F}"/>
              </a:ext>
            </a:extLst>
          </p:cNvPr>
          <p:cNvSpPr/>
          <p:nvPr userDrawn="1"/>
        </p:nvSpPr>
        <p:spPr>
          <a:xfrm>
            <a:off x="-19456" y="-7325"/>
            <a:ext cx="6838545" cy="5158150"/>
          </a:xfrm>
          <a:prstGeom prst="rect">
            <a:avLst/>
          </a:prstGeom>
          <a:gradFill>
            <a:gsLst>
              <a:gs pos="76000">
                <a:schemeClr val="accent1">
                  <a:alpha val="0"/>
                </a:schemeClr>
              </a:gs>
              <a:gs pos="20000">
                <a:schemeClr val="tx1">
                  <a:lumMod val="95000"/>
                  <a:lumOff val="5000"/>
                  <a:alpha val="84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0;p4">
            <a:extLst>
              <a:ext uri="{FF2B5EF4-FFF2-40B4-BE49-F238E27FC236}">
                <a16:creationId xmlns:a16="http://schemas.microsoft.com/office/drawing/2014/main" xmlns="" id="{35B02345-61DE-CF40-816D-A4A8BEE5A16E}"/>
              </a:ext>
            </a:extLst>
          </p:cNvPr>
          <p:cNvSpPr/>
          <p:nvPr userDrawn="1"/>
        </p:nvSpPr>
        <p:spPr>
          <a:xfrm>
            <a:off x="953988" y="-7325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</p:sp>
      <p:sp>
        <p:nvSpPr>
          <p:cNvPr id="4" name="Google Shape;23;p4">
            <a:extLst>
              <a:ext uri="{FF2B5EF4-FFF2-40B4-BE49-F238E27FC236}">
                <a16:creationId xmlns:a16="http://schemas.microsoft.com/office/drawing/2014/main" xmlns="" id="{BA2F7D82-CDD9-F34C-A89C-CA13C1F8BB64}"/>
              </a:ext>
            </a:extLst>
          </p:cNvPr>
          <p:cNvSpPr/>
          <p:nvPr userDrawn="1"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xmlns="" id="{1A42594D-9855-2445-B5ED-CB0CBD06198F}"/>
              </a:ext>
            </a:extLst>
          </p:cNvPr>
          <p:cNvSpPr/>
          <p:nvPr userDrawn="1"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C441C355-0EFC-D142-9505-3B238FEB9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624" y="310609"/>
            <a:ext cx="1061270" cy="6718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11F5823-F1FB-3D47-9D39-E8CC65378B52}"/>
              </a:ext>
            </a:extLst>
          </p:cNvPr>
          <p:cNvCxnSpPr/>
          <p:nvPr userDrawn="1"/>
        </p:nvCxnSpPr>
        <p:spPr>
          <a:xfrm>
            <a:off x="-43576" y="1193897"/>
            <a:ext cx="17509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1;p4">
            <a:extLst>
              <a:ext uri="{FF2B5EF4-FFF2-40B4-BE49-F238E27FC236}">
                <a16:creationId xmlns:a16="http://schemas.microsoft.com/office/drawing/2014/main" xmlns="" id="{B1ECBEEB-F6F6-F146-A55C-0B123E51260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41624" y="2705316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0" i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Questions Welcome</a:t>
            </a:r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xmlns="" id="{32B918E1-FD52-DB42-8263-86E0AAD923C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35660" y="1363275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32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It’s time for Questions &amp; Answers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9172545-D61A-C948-B158-C758663EA1ED}"/>
              </a:ext>
            </a:extLst>
          </p:cNvPr>
          <p:cNvCxnSpPr/>
          <p:nvPr userDrawn="1"/>
        </p:nvCxnSpPr>
        <p:spPr>
          <a:xfrm>
            <a:off x="3978614" y="2666403"/>
            <a:ext cx="119650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8935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2;p13">
            <a:extLst>
              <a:ext uri="{FF2B5EF4-FFF2-40B4-BE49-F238E27FC236}">
                <a16:creationId xmlns:a16="http://schemas.microsoft.com/office/drawing/2014/main" xmlns="" id="{5198A56B-1EC4-E44D-8E67-6D3E3D6FC43F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73;p13">
            <a:extLst>
              <a:ext uri="{FF2B5EF4-FFF2-40B4-BE49-F238E27FC236}">
                <a16:creationId xmlns:a16="http://schemas.microsoft.com/office/drawing/2014/main" xmlns="" id="{9BD3C29E-19CF-AB47-8D9B-08E3DCD80990}"/>
              </a:ext>
            </a:extLst>
          </p:cNvPr>
          <p:cNvSpPr/>
          <p:nvPr userDrawn="1"/>
        </p:nvSpPr>
        <p:spPr>
          <a:xfrm>
            <a:off x="6907658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;p7">
            <a:extLst>
              <a:ext uri="{FF2B5EF4-FFF2-40B4-BE49-F238E27FC236}">
                <a16:creationId xmlns:a16="http://schemas.microsoft.com/office/drawing/2014/main" xmlns="" id="{AEE7B915-8F0E-7C47-839A-78A4A14D622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Agenda</a:t>
            </a:r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xmlns="" id="{89781F9D-57EB-CD47-B132-C773243B102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421050"/>
            <a:ext cx="4013886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ct val="90000"/>
              <a:buFont typeface="+mj-lt"/>
              <a:buAutoNum type="arabicPeriod"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Item One</a:t>
            </a:r>
          </a:p>
          <a:p>
            <a:pPr lvl="0"/>
            <a:r>
              <a:rPr lang="en-GB" dirty="0"/>
              <a:t>Presentation item two</a:t>
            </a:r>
          </a:p>
          <a:p>
            <a:pPr lvl="0"/>
            <a:r>
              <a:rPr lang="en-GB" dirty="0"/>
              <a:t>Presentation item 3</a:t>
            </a:r>
          </a:p>
          <a:p>
            <a:pPr lvl="0"/>
            <a:r>
              <a:rPr lang="en-GB" dirty="0"/>
              <a:t>Item four</a:t>
            </a:r>
          </a:p>
          <a:p>
            <a:pPr lvl="0"/>
            <a:r>
              <a:rPr lang="en-GB" dirty="0"/>
              <a:t>Item five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ADD11E6-9D1D-0347-B8FB-DDF76E4F9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E7A00BD-2354-2B4C-B2AE-62C2F90A2162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1731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4">
            <a:extLst>
              <a:ext uri="{FF2B5EF4-FFF2-40B4-BE49-F238E27FC236}">
                <a16:creationId xmlns:a16="http://schemas.microsoft.com/office/drawing/2014/main" xmlns="" id="{FF31943F-FAA5-E54C-9832-92E06C4CD619}"/>
              </a:ext>
            </a:extLst>
          </p:cNvPr>
          <p:cNvSpPr/>
          <p:nvPr userDrawn="1"/>
        </p:nvSpPr>
        <p:spPr>
          <a:xfrm>
            <a:off x="-18637" y="-7325"/>
            <a:ext cx="8208650" cy="5158150"/>
          </a:xfrm>
          <a:custGeom>
            <a:avLst/>
            <a:gdLst>
              <a:gd name="connsiteX0" fmla="*/ 38905 w 328346"/>
              <a:gd name="connsiteY0" fmla="*/ 206326 h 206326"/>
              <a:gd name="connsiteX1" fmla="*/ 0 w 328346"/>
              <a:gd name="connsiteY1" fmla="*/ 0 h 206326"/>
              <a:gd name="connsiteX2" fmla="*/ 328346 w 328346"/>
              <a:gd name="connsiteY2" fmla="*/ 0 h 206326"/>
              <a:gd name="connsiteX3" fmla="*/ 237914 w 328346"/>
              <a:gd name="connsiteY3" fmla="*/ 206033 h 206326"/>
              <a:gd name="connsiteX4" fmla="*/ 38905 w 328346"/>
              <a:gd name="connsiteY4" fmla="*/ 206326 h 206326"/>
              <a:gd name="connsiteX0" fmla="*/ 446 w 328346"/>
              <a:gd name="connsiteY0" fmla="*/ 206326 h 206326"/>
              <a:gd name="connsiteX1" fmla="*/ 0 w 328346"/>
              <a:gd name="connsiteY1" fmla="*/ 0 h 206326"/>
              <a:gd name="connsiteX2" fmla="*/ 328346 w 328346"/>
              <a:gd name="connsiteY2" fmla="*/ 0 h 206326"/>
              <a:gd name="connsiteX3" fmla="*/ 237914 w 328346"/>
              <a:gd name="connsiteY3" fmla="*/ 206033 h 206326"/>
              <a:gd name="connsiteX4" fmla="*/ 446 w 328346"/>
              <a:gd name="connsiteY4" fmla="*/ 206326 h 20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346" h="206326" extrusionOk="0">
                <a:moveTo>
                  <a:pt x="446" y="206326"/>
                </a:moveTo>
                <a:cubicBezTo>
                  <a:pt x="297" y="137551"/>
                  <a:pt x="149" y="68775"/>
                  <a:pt x="0" y="0"/>
                </a:cubicBezTo>
                <a:lnTo>
                  <a:pt x="328346" y="0"/>
                </a:lnTo>
                <a:lnTo>
                  <a:pt x="237914" y="206033"/>
                </a:lnTo>
                <a:lnTo>
                  <a:pt x="446" y="206326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</p:sp>
      <p:sp>
        <p:nvSpPr>
          <p:cNvPr id="4" name="Google Shape;21;p4">
            <a:extLst>
              <a:ext uri="{FF2B5EF4-FFF2-40B4-BE49-F238E27FC236}">
                <a16:creationId xmlns:a16="http://schemas.microsoft.com/office/drawing/2014/main" xmlns="" id="{CD90FB32-7CB2-E047-85D7-1796570862D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683725"/>
            <a:ext cx="5430924" cy="2176207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0" i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”Insert a quote or message here”</a:t>
            </a:r>
          </a:p>
        </p:txBody>
      </p:sp>
      <p:sp>
        <p:nvSpPr>
          <p:cNvPr id="6" name="Google Shape;24;p4">
            <a:extLst>
              <a:ext uri="{FF2B5EF4-FFF2-40B4-BE49-F238E27FC236}">
                <a16:creationId xmlns:a16="http://schemas.microsoft.com/office/drawing/2014/main" xmlns="" id="{F0D6F528-986F-1F49-817B-82E0842F8342}"/>
              </a:ext>
            </a:extLst>
          </p:cNvPr>
          <p:cNvSpPr/>
          <p:nvPr userDrawn="1"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09963B0-F757-5E48-ABD7-0615F1AC11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2978710"/>
            <a:ext cx="5430838" cy="404813"/>
          </a:xfrm>
        </p:spPr>
        <p:txBody>
          <a:bodyPr/>
          <a:lstStyle>
            <a:lvl1pPr marL="76200" indent="0">
              <a:buNone/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 Surname, Barrister</a:t>
            </a:r>
          </a:p>
        </p:txBody>
      </p:sp>
    </p:spTree>
    <p:extLst>
      <p:ext uri="{BB962C8B-B14F-4D97-AF65-F5344CB8AC3E}">
        <p14:creationId xmlns:p14="http://schemas.microsoft.com/office/powerpoint/2010/main" val="6832275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4">
            <a:extLst>
              <a:ext uri="{FF2B5EF4-FFF2-40B4-BE49-F238E27FC236}">
                <a16:creationId xmlns:a16="http://schemas.microsoft.com/office/drawing/2014/main" xmlns="" id="{633F9747-FD24-934C-99C4-E9E2321A0DFC}"/>
              </a:ext>
            </a:extLst>
          </p:cNvPr>
          <p:cNvSpPr/>
          <p:nvPr userDrawn="1"/>
        </p:nvSpPr>
        <p:spPr>
          <a:xfrm>
            <a:off x="953987" y="-14650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</p:spPr>
      </p:sp>
      <p:sp>
        <p:nvSpPr>
          <p:cNvPr id="4" name="Google Shape;21;p4">
            <a:extLst>
              <a:ext uri="{FF2B5EF4-FFF2-40B4-BE49-F238E27FC236}">
                <a16:creationId xmlns:a16="http://schemas.microsoft.com/office/drawing/2014/main" xmlns="" id="{8173124A-16A0-2841-96E4-681BC85B968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41624" y="2705316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Please enjoy some refreshments</a:t>
            </a:r>
          </a:p>
        </p:txBody>
      </p:sp>
      <p:sp>
        <p:nvSpPr>
          <p:cNvPr id="5" name="Google Shape;23;p4">
            <a:extLst>
              <a:ext uri="{FF2B5EF4-FFF2-40B4-BE49-F238E27FC236}">
                <a16:creationId xmlns:a16="http://schemas.microsoft.com/office/drawing/2014/main" xmlns="" id="{743D5345-B3B0-BF4B-855B-E6F4C249BA16}"/>
              </a:ext>
            </a:extLst>
          </p:cNvPr>
          <p:cNvSpPr/>
          <p:nvPr userDrawn="1"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;p4">
            <a:extLst>
              <a:ext uri="{FF2B5EF4-FFF2-40B4-BE49-F238E27FC236}">
                <a16:creationId xmlns:a16="http://schemas.microsoft.com/office/drawing/2014/main" xmlns="" id="{DAF58669-01A4-CD43-B0C7-FC6C5B1DCB34}"/>
              </a:ext>
            </a:extLst>
          </p:cNvPr>
          <p:cNvSpPr/>
          <p:nvPr userDrawn="1"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;p4">
            <a:extLst>
              <a:ext uri="{FF2B5EF4-FFF2-40B4-BE49-F238E27FC236}">
                <a16:creationId xmlns:a16="http://schemas.microsoft.com/office/drawing/2014/main" xmlns="" id="{5C50FE3C-0108-1546-8179-970A67AD1BAC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35660" y="1363275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It’s time for Coffee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65433C7-1131-5C4D-B56E-2F052A5D3A6F}"/>
              </a:ext>
            </a:extLst>
          </p:cNvPr>
          <p:cNvCxnSpPr/>
          <p:nvPr userDrawn="1"/>
        </p:nvCxnSpPr>
        <p:spPr>
          <a:xfrm>
            <a:off x="3978614" y="2666403"/>
            <a:ext cx="11965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3570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4">
            <a:extLst>
              <a:ext uri="{FF2B5EF4-FFF2-40B4-BE49-F238E27FC236}">
                <a16:creationId xmlns:a16="http://schemas.microsoft.com/office/drawing/2014/main" xmlns="" id="{97282D07-B80B-0345-88CE-CBAFABEF43C8}"/>
              </a:ext>
            </a:extLst>
          </p:cNvPr>
          <p:cNvSpPr/>
          <p:nvPr userDrawn="1"/>
        </p:nvSpPr>
        <p:spPr>
          <a:xfrm>
            <a:off x="926562" y="-14650"/>
            <a:ext cx="7263450" cy="5203875"/>
          </a:xfrm>
          <a:custGeom>
            <a:avLst/>
            <a:gdLst>
              <a:gd name="connsiteX0" fmla="*/ 0 w 289441"/>
              <a:gd name="connsiteY0" fmla="*/ 206326 h 207862"/>
              <a:gd name="connsiteX1" fmla="*/ 90725 w 289441"/>
              <a:gd name="connsiteY1" fmla="*/ 0 h 207862"/>
              <a:gd name="connsiteX2" fmla="*/ 289441 w 289441"/>
              <a:gd name="connsiteY2" fmla="*/ 0 h 207862"/>
              <a:gd name="connsiteX3" fmla="*/ 199009 w 289441"/>
              <a:gd name="connsiteY3" fmla="*/ 207862 h 207862"/>
              <a:gd name="connsiteX4" fmla="*/ 0 w 289441"/>
              <a:gd name="connsiteY4" fmla="*/ 206326 h 207862"/>
              <a:gd name="connsiteX0" fmla="*/ 0 w 290538"/>
              <a:gd name="connsiteY0" fmla="*/ 208155 h 208155"/>
              <a:gd name="connsiteX1" fmla="*/ 91822 w 290538"/>
              <a:gd name="connsiteY1" fmla="*/ 0 h 208155"/>
              <a:gd name="connsiteX2" fmla="*/ 290538 w 290538"/>
              <a:gd name="connsiteY2" fmla="*/ 0 h 208155"/>
              <a:gd name="connsiteX3" fmla="*/ 200106 w 290538"/>
              <a:gd name="connsiteY3" fmla="*/ 207862 h 208155"/>
              <a:gd name="connsiteX4" fmla="*/ 0 w 290538"/>
              <a:gd name="connsiteY4" fmla="*/ 208155 h 2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38" h="208155" extrusionOk="0">
                <a:moveTo>
                  <a:pt x="0" y="208155"/>
                </a:moveTo>
                <a:lnTo>
                  <a:pt x="91822" y="0"/>
                </a:lnTo>
                <a:lnTo>
                  <a:pt x="290538" y="0"/>
                </a:lnTo>
                <a:lnTo>
                  <a:pt x="200106" y="207862"/>
                </a:lnTo>
                <a:lnTo>
                  <a:pt x="0" y="208155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</p:spPr>
      </p:sp>
      <p:sp>
        <p:nvSpPr>
          <p:cNvPr id="4" name="Google Shape;21;p4">
            <a:extLst>
              <a:ext uri="{FF2B5EF4-FFF2-40B4-BE49-F238E27FC236}">
                <a16:creationId xmlns:a16="http://schemas.microsoft.com/office/drawing/2014/main" xmlns="" id="{E36291F5-B959-124C-90B4-958A0E14C01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141624" y="2705316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4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Please enjoy some refreshments</a:t>
            </a:r>
          </a:p>
        </p:txBody>
      </p:sp>
      <p:sp>
        <p:nvSpPr>
          <p:cNvPr id="5" name="Google Shape;23;p4">
            <a:extLst>
              <a:ext uri="{FF2B5EF4-FFF2-40B4-BE49-F238E27FC236}">
                <a16:creationId xmlns:a16="http://schemas.microsoft.com/office/drawing/2014/main" xmlns="" id="{B4BBEF31-5063-984E-AAE3-0F939069149F}"/>
              </a:ext>
            </a:extLst>
          </p:cNvPr>
          <p:cNvSpPr/>
          <p:nvPr userDrawn="1"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;p4">
            <a:extLst>
              <a:ext uri="{FF2B5EF4-FFF2-40B4-BE49-F238E27FC236}">
                <a16:creationId xmlns:a16="http://schemas.microsoft.com/office/drawing/2014/main" xmlns="" id="{30EA12EE-261A-1942-ABF2-3E1AA1661EDB}"/>
              </a:ext>
            </a:extLst>
          </p:cNvPr>
          <p:cNvSpPr/>
          <p:nvPr userDrawn="1"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;p4">
            <a:extLst>
              <a:ext uri="{FF2B5EF4-FFF2-40B4-BE49-F238E27FC236}">
                <a16:creationId xmlns:a16="http://schemas.microsoft.com/office/drawing/2014/main" xmlns="" id="{10717F1A-F462-E145-85C2-A708758CA10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35660" y="1363275"/>
            <a:ext cx="2860800" cy="12548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3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GB" dirty="0"/>
              <a:t>It’s time for Coffee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67A5FFB-D817-6D44-B39C-7AD92F95C026}"/>
              </a:ext>
            </a:extLst>
          </p:cNvPr>
          <p:cNvCxnSpPr/>
          <p:nvPr userDrawn="1"/>
        </p:nvCxnSpPr>
        <p:spPr>
          <a:xfrm>
            <a:off x="3978614" y="2666403"/>
            <a:ext cx="11965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2932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2;p13">
            <a:extLst>
              <a:ext uri="{FF2B5EF4-FFF2-40B4-BE49-F238E27FC236}">
                <a16:creationId xmlns:a16="http://schemas.microsoft.com/office/drawing/2014/main" xmlns="" id="{A3340FF0-03B7-CB47-91E4-E9EF056F7E79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3;p13">
            <a:extLst>
              <a:ext uri="{FF2B5EF4-FFF2-40B4-BE49-F238E27FC236}">
                <a16:creationId xmlns:a16="http://schemas.microsoft.com/office/drawing/2014/main" xmlns="" id="{4B110E11-93D3-AD48-A507-8BF4E57EC19F}"/>
              </a:ext>
            </a:extLst>
          </p:cNvPr>
          <p:cNvSpPr/>
          <p:nvPr userDrawn="1"/>
        </p:nvSpPr>
        <p:spPr>
          <a:xfrm>
            <a:off x="6907658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;p7">
            <a:extLst>
              <a:ext uri="{FF2B5EF4-FFF2-40B4-BE49-F238E27FC236}">
                <a16:creationId xmlns:a16="http://schemas.microsoft.com/office/drawing/2014/main" xmlns="" id="{4561E8D0-7088-0545-B381-5FF72374F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Google Shape;41;p7">
            <a:extLst>
              <a:ext uri="{FF2B5EF4-FFF2-40B4-BE49-F238E27FC236}">
                <a16:creationId xmlns:a16="http://schemas.microsoft.com/office/drawing/2014/main" xmlns="" id="{4B21F783-4199-604A-B9E0-292EB6F9A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41148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3BDDD94-2BE1-F14C-AED9-B39047D37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C0F2234-0A23-2148-9B0E-AF21FF63AA29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5314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&amp;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13">
            <a:extLst>
              <a:ext uri="{FF2B5EF4-FFF2-40B4-BE49-F238E27FC236}">
                <a16:creationId xmlns:a16="http://schemas.microsoft.com/office/drawing/2014/main" xmlns="" id="{F210A2CB-7FA8-2B4A-9928-B2B994E75D51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C255709C-A653-2D4E-AF67-1C1D718C9DF0}"/>
              </a:ext>
            </a:extLst>
          </p:cNvPr>
          <p:cNvSpPr/>
          <p:nvPr userDrawn="1"/>
        </p:nvSpPr>
        <p:spPr>
          <a:xfrm>
            <a:off x="6882874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;p7">
            <a:extLst>
              <a:ext uri="{FF2B5EF4-FFF2-40B4-BE49-F238E27FC236}">
                <a16:creationId xmlns:a16="http://schemas.microsoft.com/office/drawing/2014/main" xmlns="" id="{20A9C4E6-9047-AB45-90BF-7C65332DB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Google Shape;41;p7">
            <a:extLst>
              <a:ext uri="{FF2B5EF4-FFF2-40B4-BE49-F238E27FC236}">
                <a16:creationId xmlns:a16="http://schemas.microsoft.com/office/drawing/2014/main" xmlns="" id="{8FB2213C-06DA-E740-B190-F0F6D43348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9" y="1421050"/>
            <a:ext cx="5343899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00050" lvl="0" indent="-28575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EA70377B-2991-2641-9FC4-047951EAB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EA9512-C030-E14C-85EE-8D1D2730CC49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115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No Image">
    <p:bg>
      <p:bgPr>
        <a:gradFill>
          <a:gsLst>
            <a:gs pos="100000">
              <a:schemeClr val="accent1">
                <a:alpha val="91000"/>
              </a:schemeClr>
            </a:gs>
            <a:gs pos="69000">
              <a:schemeClr val="accent1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2;p13">
            <a:extLst>
              <a:ext uri="{FF2B5EF4-FFF2-40B4-BE49-F238E27FC236}">
                <a16:creationId xmlns:a16="http://schemas.microsoft.com/office/drawing/2014/main" xmlns="" id="{CCEF8ED2-8496-3E46-A811-497579EFE9D3}"/>
              </a:ext>
            </a:extLst>
          </p:cNvPr>
          <p:cNvSpPr/>
          <p:nvPr userDrawn="1"/>
        </p:nvSpPr>
        <p:spPr>
          <a:xfrm>
            <a:off x="1" y="-19"/>
            <a:ext cx="8497022" cy="5147878"/>
          </a:xfrm>
          <a:custGeom>
            <a:avLst/>
            <a:gdLst>
              <a:gd name="connsiteX0" fmla="*/ 3641261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3641261 w 6811444"/>
              <a:gd name="connsiteY4" fmla="*/ 4202349 h 4202349"/>
              <a:gd name="connsiteX0" fmla="*/ 5176442 w 6811444"/>
              <a:gd name="connsiteY0" fmla="*/ 4202349 h 4202349"/>
              <a:gd name="connsiteX1" fmla="*/ 0 w 6811444"/>
              <a:gd name="connsiteY1" fmla="*/ 4202349 h 4202349"/>
              <a:gd name="connsiteX2" fmla="*/ 0 w 6811444"/>
              <a:gd name="connsiteY2" fmla="*/ 0 h 4202349"/>
              <a:gd name="connsiteX3" fmla="*/ 6811444 w 6811444"/>
              <a:gd name="connsiteY3" fmla="*/ 0 h 4202349"/>
              <a:gd name="connsiteX4" fmla="*/ 5176442 w 6811444"/>
              <a:gd name="connsiteY4" fmla="*/ 4202349 h 4202349"/>
              <a:gd name="connsiteX0" fmla="*/ 5176442 w 6908148"/>
              <a:gd name="connsiteY0" fmla="*/ 4202349 h 4202349"/>
              <a:gd name="connsiteX1" fmla="*/ 0 w 6908148"/>
              <a:gd name="connsiteY1" fmla="*/ 4202349 h 4202349"/>
              <a:gd name="connsiteX2" fmla="*/ 0 w 6908148"/>
              <a:gd name="connsiteY2" fmla="*/ 0 h 4202349"/>
              <a:gd name="connsiteX3" fmla="*/ 6908148 w 6908148"/>
              <a:gd name="connsiteY3" fmla="*/ 0 h 4202349"/>
              <a:gd name="connsiteX4" fmla="*/ 5176442 w 6908148"/>
              <a:gd name="connsiteY4" fmla="*/ 4202349 h 4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148" h="4202349" extrusionOk="0">
                <a:moveTo>
                  <a:pt x="5176442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6908148" y="0"/>
                </a:lnTo>
                <a:lnTo>
                  <a:pt x="5176442" y="4202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xmlns="" id="{E968CA53-867C-244E-92D8-041E9B16C6FE}"/>
              </a:ext>
            </a:extLst>
          </p:cNvPr>
          <p:cNvSpPr/>
          <p:nvPr userDrawn="1"/>
        </p:nvSpPr>
        <p:spPr>
          <a:xfrm>
            <a:off x="6925183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0;p7">
            <a:extLst>
              <a:ext uri="{FF2B5EF4-FFF2-40B4-BE49-F238E27FC236}">
                <a16:creationId xmlns:a16="http://schemas.microsoft.com/office/drawing/2014/main" xmlns="" id="{4F8B7AC4-9239-5842-9410-BF16F4EFC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8" name="Google Shape;41;p7">
            <a:extLst>
              <a:ext uri="{FF2B5EF4-FFF2-40B4-BE49-F238E27FC236}">
                <a16:creationId xmlns:a16="http://schemas.microsoft.com/office/drawing/2014/main" xmlns="" id="{BE2CC0BD-71D4-224B-9889-5092C0E03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41148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00050" lvl="0" indent="-285750" rtl="0"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2400" b="0" i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81A6314-2991-5846-B1A7-81696A278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656" y="4673197"/>
            <a:ext cx="598467" cy="3788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D06E372-E505-4446-BB69-86B085D6764A}"/>
              </a:ext>
            </a:extLst>
          </p:cNvPr>
          <p:cNvCxnSpPr>
            <a:cxnSpLocks/>
          </p:cNvCxnSpPr>
          <p:nvPr userDrawn="1"/>
        </p:nvCxnSpPr>
        <p:spPr>
          <a:xfrm>
            <a:off x="-7883" y="4552555"/>
            <a:ext cx="99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0074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21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dirty="0"/>
              <a:t>Title goes here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dirty="0" err="1"/>
              <a:t>Kugjb</a:t>
            </a:r>
            <a:r>
              <a:rPr lang="en-GB" dirty="0"/>
              <a:t> </a:t>
            </a:r>
            <a:r>
              <a:rPr lang="en-GB" dirty="0" err="1"/>
              <a:t>mjhv</a:t>
            </a:r>
            <a:endParaRPr dirty="0"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2EF5862C-CDA6-EF48-93C1-715C5E8C862E}"/>
              </a:ext>
            </a:extLst>
          </p:cNvPr>
          <p:cNvSpPr/>
          <p:nvPr userDrawn="1"/>
        </p:nvSpPr>
        <p:spPr>
          <a:xfrm>
            <a:off x="7347230" y="4553776"/>
            <a:ext cx="1806498" cy="599451"/>
          </a:xfrm>
          <a:custGeom>
            <a:avLst/>
            <a:gdLst>
              <a:gd name="connsiteX0" fmla="*/ 0 w 1806498"/>
              <a:gd name="connsiteY0" fmla="*/ 0 h 599451"/>
              <a:gd name="connsiteX1" fmla="*/ 1806498 w 1806498"/>
              <a:gd name="connsiteY1" fmla="*/ 0 h 599451"/>
              <a:gd name="connsiteX2" fmla="*/ 1806498 w 1806498"/>
              <a:gd name="connsiteY2" fmla="*/ 599451 h 599451"/>
              <a:gd name="connsiteX3" fmla="*/ 0 w 1806498"/>
              <a:gd name="connsiteY3" fmla="*/ 599451 h 599451"/>
              <a:gd name="connsiteX4" fmla="*/ 0 w 1806498"/>
              <a:gd name="connsiteY4" fmla="*/ 0 h 599451"/>
              <a:gd name="connsiteX0" fmla="*/ 260196 w 1806498"/>
              <a:gd name="connsiteY0" fmla="*/ 0 h 599451"/>
              <a:gd name="connsiteX1" fmla="*/ 1806498 w 1806498"/>
              <a:gd name="connsiteY1" fmla="*/ 0 h 599451"/>
              <a:gd name="connsiteX2" fmla="*/ 1806498 w 1806498"/>
              <a:gd name="connsiteY2" fmla="*/ 599451 h 599451"/>
              <a:gd name="connsiteX3" fmla="*/ 0 w 1806498"/>
              <a:gd name="connsiteY3" fmla="*/ 599451 h 599451"/>
              <a:gd name="connsiteX4" fmla="*/ 260196 w 1806498"/>
              <a:gd name="connsiteY4" fmla="*/ 0 h 59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498" h="599451">
                <a:moveTo>
                  <a:pt x="260196" y="0"/>
                </a:moveTo>
                <a:lnTo>
                  <a:pt x="1806498" y="0"/>
                </a:lnTo>
                <a:lnTo>
                  <a:pt x="1806498" y="599451"/>
                </a:lnTo>
                <a:lnTo>
                  <a:pt x="0" y="599451"/>
                </a:lnTo>
                <a:lnTo>
                  <a:pt x="2601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1C384F-A371-0640-86E9-FB8CC7063A03}"/>
              </a:ext>
            </a:extLst>
          </p:cNvPr>
          <p:cNvSpPr txBox="1"/>
          <p:nvPr userDrawn="1"/>
        </p:nvSpPr>
        <p:spPr>
          <a:xfrm>
            <a:off x="7603592" y="4709340"/>
            <a:ext cx="141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n-lt"/>
              </a:rPr>
              <a:t>www.3pb.co.uk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30DE33-B404-7D4F-93C3-2486B4432F07}"/>
              </a:ext>
            </a:extLst>
          </p:cNvPr>
          <p:cNvSpPr txBox="1"/>
          <p:nvPr userDrawn="1"/>
        </p:nvSpPr>
        <p:spPr>
          <a:xfrm>
            <a:off x="3204117" y="13381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82" r:id="rId11"/>
    <p:sldLayoutId id="2147483691" r:id="rId12"/>
    <p:sldLayoutId id="2147483697" r:id="rId13"/>
    <p:sldLayoutId id="2147483698" r:id="rId14"/>
    <p:sldLayoutId id="2147483699" r:id="rId15"/>
    <p:sldLayoutId id="2147483692" r:id="rId16"/>
    <p:sldLayoutId id="2147483693" r:id="rId17"/>
    <p:sldLayoutId id="2147483694" r:id="rId18"/>
    <p:sldLayoutId id="2147483695" r:id="rId1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1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62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chemeClr val="tx2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04C40-DB34-5145-8DAD-EE6623581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Police, Crime, Sentencing and Courts Act 2022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E062C4-E96A-AC42-AF6B-8B5C55772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Pix</a:t>
            </a:r>
          </a:p>
        </p:txBody>
      </p:sp>
    </p:spTree>
    <p:extLst>
      <p:ext uri="{BB962C8B-B14F-4D97-AF65-F5344CB8AC3E}">
        <p14:creationId xmlns:p14="http://schemas.microsoft.com/office/powerpoint/2010/main" val="81337162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85FE13D-AD24-C044-83A5-ADA2FB74A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023" r="18023"/>
          <a:stretch/>
        </p:blipFill>
        <p:spPr>
          <a:xfrm>
            <a:off x="7271274" y="2633888"/>
            <a:ext cx="1415525" cy="136207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E3656799-86B1-614B-96D2-4193642A8D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355" r="16355"/>
          <a:stretch/>
        </p:blipFill>
        <p:spPr>
          <a:xfrm>
            <a:off x="7271275" y="1067001"/>
            <a:ext cx="1415525" cy="1362075"/>
          </a:xfr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D2C020D-BC1F-4562-B7FE-01035EE7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21050"/>
            <a:ext cx="5343899" cy="2885400"/>
          </a:xfrm>
        </p:spPr>
        <p:txBody>
          <a:bodyPr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Extension of s28 being rolled out across the Western Circuit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Pre-recorded cross-examination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All complainants in sexual offences and modern slavery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Identify early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830A568-7D41-458D-8CB2-C719DE42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</p:spPr>
        <p:txBody>
          <a:bodyPr/>
          <a:lstStyle/>
          <a:p>
            <a:r>
              <a:rPr lang="en-US" dirty="0"/>
              <a:t>s28</a:t>
            </a:r>
          </a:p>
        </p:txBody>
      </p:sp>
    </p:spTree>
    <p:extLst>
      <p:ext uri="{BB962C8B-B14F-4D97-AF65-F5344CB8AC3E}">
        <p14:creationId xmlns:p14="http://schemas.microsoft.com/office/powerpoint/2010/main" val="145157377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85FE13D-AD24-C044-83A5-ADA2FB74A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228" r="11228"/>
          <a:stretch/>
        </p:blipFill>
        <p:spPr>
          <a:xfrm>
            <a:off x="7271274" y="2633888"/>
            <a:ext cx="1415525" cy="136207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E3656799-86B1-614B-96D2-4193642A8D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928" r="10928"/>
          <a:stretch/>
        </p:blipFill>
        <p:spPr>
          <a:xfrm>
            <a:off x="7271275" y="1067001"/>
            <a:ext cx="1415525" cy="1362075"/>
          </a:xfr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D2C020D-BC1F-4562-B7FE-01035EE7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21050"/>
            <a:ext cx="5343899" cy="2885400"/>
          </a:xfrm>
        </p:spPr>
        <p:txBody>
          <a:bodyPr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Extending the prosecution time limit for domestic abuse-related common assault and battery charges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From 6 months of the offence to 6 months of it being formally reported to the police, up to a maximum of 2 years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830A568-7D41-458D-8CB2-C719DE42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</p:spPr>
        <p:txBody>
          <a:bodyPr/>
          <a:lstStyle/>
          <a:p>
            <a:r>
              <a:rPr lang="en-US" dirty="0"/>
              <a:t>Time limit to s39 CJA</a:t>
            </a:r>
          </a:p>
        </p:txBody>
      </p:sp>
    </p:spTree>
    <p:extLst>
      <p:ext uri="{BB962C8B-B14F-4D97-AF65-F5344CB8AC3E}">
        <p14:creationId xmlns:p14="http://schemas.microsoft.com/office/powerpoint/2010/main" val="349580775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85FE13D-AD24-C044-83A5-ADA2FB74A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485" r="15485"/>
          <a:stretch/>
        </p:blipFill>
        <p:spPr>
          <a:xfrm>
            <a:off x="7271274" y="2633888"/>
            <a:ext cx="1415525" cy="136207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E3656799-86B1-614B-96D2-4193642A8D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5603" r="25603"/>
          <a:stretch/>
        </p:blipFill>
        <p:spPr>
          <a:xfrm>
            <a:off x="7271275" y="1067001"/>
            <a:ext cx="1415525" cy="1362075"/>
          </a:xfr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D2C020D-BC1F-4562-B7FE-01035EE7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21050"/>
            <a:ext cx="5343899" cy="2885400"/>
          </a:xfrm>
        </p:spPr>
        <p:txBody>
          <a:bodyPr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New rules to end the need for participants to travel to court unnecessarily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 err="1"/>
              <a:t>Maximising</a:t>
            </a:r>
            <a:r>
              <a:rPr lang="en-US" dirty="0"/>
              <a:t> the use of video and audio technology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830A568-7D41-458D-8CB2-C719DE42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</p:spPr>
        <p:txBody>
          <a:bodyPr/>
          <a:lstStyle/>
          <a:p>
            <a:r>
              <a:rPr lang="en-US" dirty="0"/>
              <a:t>Use of CVP s51 CJA</a:t>
            </a:r>
          </a:p>
        </p:txBody>
      </p:sp>
    </p:spTree>
    <p:extLst>
      <p:ext uri="{BB962C8B-B14F-4D97-AF65-F5344CB8AC3E}">
        <p14:creationId xmlns:p14="http://schemas.microsoft.com/office/powerpoint/2010/main" val="7747375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85FE13D-AD24-C044-83A5-ADA2FB74A6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921" r="11921"/>
          <a:stretch/>
        </p:blipFill>
        <p:spPr>
          <a:xfrm>
            <a:off x="7271274" y="2633888"/>
            <a:ext cx="1415525" cy="136207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E3656799-86B1-614B-96D2-4193642A8D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485" r="15485"/>
          <a:stretch/>
        </p:blipFill>
        <p:spPr>
          <a:xfrm>
            <a:off x="7271275" y="1067001"/>
            <a:ext cx="1415525" cy="1362075"/>
          </a:xfr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D2C020D-BC1F-4562-B7FE-01035EE7B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49650"/>
            <a:ext cx="5343899" cy="1718390"/>
          </a:xfrm>
        </p:spPr>
        <p:txBody>
          <a:bodyPr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BSL interpreter to sit on juries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Allowed in deliberation room with jury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/>
              <a:t>Strict rules apply for the interpreter!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830A568-7D41-458D-8CB2-C719DE42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</p:spPr>
        <p:txBody>
          <a:bodyPr/>
          <a:lstStyle/>
          <a:p>
            <a:r>
              <a:rPr lang="en-US" dirty="0"/>
              <a:t>BSL interpreters for deaf jurors</a:t>
            </a:r>
          </a:p>
        </p:txBody>
      </p:sp>
    </p:spTree>
    <p:extLst>
      <p:ext uri="{BB962C8B-B14F-4D97-AF65-F5344CB8AC3E}">
        <p14:creationId xmlns:p14="http://schemas.microsoft.com/office/powerpoint/2010/main" val="397490317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3PB template">
  <a:themeElements>
    <a:clrScheme name="Custom 1">
      <a:dk1>
        <a:srgbClr val="000000"/>
      </a:dk1>
      <a:lt1>
        <a:srgbClr val="FFFFFF"/>
      </a:lt1>
      <a:dk2>
        <a:srgbClr val="00515B"/>
      </a:dk2>
      <a:lt2>
        <a:srgbClr val="E7E6E6"/>
      </a:lt2>
      <a:accent1>
        <a:srgbClr val="00515B"/>
      </a:accent1>
      <a:accent2>
        <a:srgbClr val="009DA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pb-Template" id="{EBAAA103-7200-414E-8B16-F5FB40CD18E8}" vid="{81A8683F-E031-304C-8ADC-5439218BE67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118</Words>
  <Application>Microsoft Office PowerPoint</Application>
  <PresentationFormat>On-screen Show (16:9)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News Cycle</vt:lpstr>
      <vt:lpstr>3PB template</vt:lpstr>
      <vt:lpstr> Police, Crime, Sentencing and Courts Act 2022</vt:lpstr>
      <vt:lpstr>s28</vt:lpstr>
      <vt:lpstr>Time limit to s39 CJA</vt:lpstr>
      <vt:lpstr>Use of CVP s51 CJA</vt:lpstr>
      <vt:lpstr>BSL interpreters for deaf jurors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Kjbgubkgj m, yjhvj</dc:title>
  <dc:creator>ben.taylor@quattro.co.uk</dc:creator>
  <cp:lastModifiedBy>Microsoft account</cp:lastModifiedBy>
  <cp:revision>60</cp:revision>
  <dcterms:created xsi:type="dcterms:W3CDTF">2020-07-03T14:00:33Z</dcterms:created>
  <dcterms:modified xsi:type="dcterms:W3CDTF">2022-07-13T12:21:47Z</dcterms:modified>
</cp:coreProperties>
</file>