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4"/>
  </p:notesMasterIdLst>
  <p:sldIdLst>
    <p:sldId id="306" r:id="rId2"/>
    <p:sldId id="257" r:id="rId3"/>
    <p:sldId id="275" r:id="rId4"/>
    <p:sldId id="272" r:id="rId5"/>
    <p:sldId id="283" r:id="rId6"/>
    <p:sldId id="284" r:id="rId7"/>
    <p:sldId id="291" r:id="rId8"/>
    <p:sldId id="285" r:id="rId9"/>
    <p:sldId id="288" r:id="rId10"/>
    <p:sldId id="289" r:id="rId11"/>
    <p:sldId id="290" r:id="rId12"/>
    <p:sldId id="292" r:id="rId13"/>
    <p:sldId id="287" r:id="rId14"/>
    <p:sldId id="293" r:id="rId15"/>
    <p:sldId id="294" r:id="rId16"/>
    <p:sldId id="295" r:id="rId17"/>
    <p:sldId id="305" r:id="rId18"/>
    <p:sldId id="297" r:id="rId19"/>
    <p:sldId id="298" r:id="rId20"/>
    <p:sldId id="299" r:id="rId21"/>
    <p:sldId id="300" r:id="rId22"/>
    <p:sldId id="30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8092FA-9211-4A8A-868C-A29FDC96E866}">
  <a:tblStyle styleId="{958092FA-9211-4A8A-868C-A29FDC96E86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0"/>
    <p:restoredTop sz="95416"/>
  </p:normalViewPr>
  <p:slideViewPr>
    <p:cSldViewPr snapToGrid="0" snapToObjects="1">
      <p:cViewPr varScale="1">
        <p:scale>
          <a:sx n="93" d="100"/>
          <a:sy n="93" d="100"/>
        </p:scale>
        <p:origin x="79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002001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97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292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kern="1200" cap="none" dirty="0">
                <a:solidFill>
                  <a:schemeClr val="tx1"/>
                </a:solidFill>
                <a:effectLst/>
                <a:latin typeface="Arial"/>
                <a:ea typeface="Arial"/>
                <a:cs typeface="Arial"/>
                <a:sym typeface="Arial"/>
              </a:rPr>
              <a:t>(6) In this section “serious harm” means—</a:t>
            </a:r>
          </a:p>
          <a:p>
            <a:r>
              <a:rPr lang="en-GB" sz="1100" b="0" i="0" u="none" strike="noStrike" kern="1200" cap="none" dirty="0">
                <a:solidFill>
                  <a:schemeClr val="tx1"/>
                </a:solidFill>
                <a:effectLst/>
                <a:latin typeface="Arial"/>
                <a:ea typeface="Arial"/>
                <a:cs typeface="Arial"/>
                <a:sym typeface="Arial"/>
              </a:rPr>
              <a:t>(a) grievous bodily harm, within the meaning of section 18 of the Offences Against the Person Act 1861,</a:t>
            </a:r>
          </a:p>
          <a:p>
            <a:r>
              <a:rPr lang="en-GB" sz="1100" b="0" i="0" u="none" strike="noStrike" kern="1200" cap="none" dirty="0">
                <a:solidFill>
                  <a:schemeClr val="tx1"/>
                </a:solidFill>
                <a:effectLst/>
                <a:latin typeface="Arial"/>
                <a:ea typeface="Arial"/>
                <a:cs typeface="Arial"/>
                <a:sym typeface="Arial"/>
              </a:rPr>
              <a:t>(b) wounding, within the meaning of that section, or</a:t>
            </a:r>
          </a:p>
          <a:p>
            <a:r>
              <a:rPr lang="en-GB" sz="1100" b="0" i="0" u="none" strike="noStrike" kern="1200" cap="none" dirty="0">
                <a:solidFill>
                  <a:schemeClr val="tx1"/>
                </a:solidFill>
                <a:effectLst/>
                <a:latin typeface="Arial"/>
                <a:ea typeface="Arial"/>
                <a:cs typeface="Arial"/>
                <a:sym typeface="Arial"/>
              </a:rPr>
              <a:t>(c) actual bodily harm, within the meaning of section 47 of that Act.</a:t>
            </a:r>
          </a:p>
          <a:p>
            <a:endParaRPr lang="en-US" dirty="0"/>
          </a:p>
        </p:txBody>
      </p:sp>
    </p:spTree>
    <p:extLst>
      <p:ext uri="{BB962C8B-B14F-4D97-AF65-F5344CB8AC3E}">
        <p14:creationId xmlns:p14="http://schemas.microsoft.com/office/powerpoint/2010/main" val="281922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226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kern="1200" cap="none" dirty="0">
                <a:solidFill>
                  <a:schemeClr val="tx1"/>
                </a:solidFill>
                <a:effectLst/>
                <a:latin typeface="Arial"/>
                <a:ea typeface="Arial"/>
                <a:cs typeface="Arial"/>
                <a:sym typeface="Arial"/>
              </a:rPr>
              <a:t>The new offences would automatically be added to the list of sexual offences for which (</a:t>
            </a:r>
            <a:r>
              <a:rPr lang="en-GB" sz="1100" b="0" i="0" u="none" strike="noStrike" kern="1200" cap="none" dirty="0" err="1">
                <a:solidFill>
                  <a:schemeClr val="tx1"/>
                </a:solidFill>
                <a:effectLst/>
                <a:latin typeface="Arial"/>
                <a:ea typeface="Arial"/>
                <a:cs typeface="Arial"/>
                <a:sym typeface="Arial"/>
              </a:rPr>
              <a:t>i</a:t>
            </a:r>
            <a:r>
              <a:rPr lang="en-GB" sz="1100" b="0" i="0" u="none" strike="noStrike" kern="1200" cap="none" dirty="0">
                <a:solidFill>
                  <a:schemeClr val="tx1"/>
                </a:solidFill>
                <a:effectLst/>
                <a:latin typeface="Arial"/>
                <a:ea typeface="Arial"/>
                <a:cs typeface="Arial"/>
                <a:sym typeface="Arial"/>
              </a:rPr>
              <a:t>) victim anonymity is automatic (Sexual Offences (Amendment) Act 1992 and, (ii) where the convicting Court finds the purpose was for “sexual gratification” of the offender, the offender will be subject to the Sex Offender Notification regime.</a:t>
            </a:r>
          </a:p>
        </p:txBody>
      </p:sp>
    </p:spTree>
    <p:extLst>
      <p:ext uri="{BB962C8B-B14F-4D97-AF65-F5344CB8AC3E}">
        <p14:creationId xmlns:p14="http://schemas.microsoft.com/office/powerpoint/2010/main" val="177211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914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Section Break">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xmlns="" id="{3A509033-A2D5-EE44-934F-4E701CA37B6D}"/>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2;p2">
            <a:extLst>
              <a:ext uri="{FF2B5EF4-FFF2-40B4-BE49-F238E27FC236}">
                <a16:creationId xmlns:a16="http://schemas.microsoft.com/office/drawing/2014/main" xmlns="" id="{B2A118A2-BCC0-1647-AF62-7EB06F216274}"/>
              </a:ext>
            </a:extLst>
          </p:cNvPr>
          <p:cNvSpPr/>
          <p:nvPr userDrawn="1"/>
        </p:nvSpPr>
        <p:spPr>
          <a:xfrm>
            <a:off x="6612698" y="1106345"/>
            <a:ext cx="1603738" cy="2930810"/>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accent1"/>
          </a:solidFill>
          <a:ln>
            <a:noFill/>
          </a:ln>
          <a:effectLst>
            <a:outerShdw blurRad="57150" dist="1905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xmlns="" id="{E8E3F362-9A48-1D49-9257-3D59AD8CF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48056" y="310609"/>
            <a:ext cx="1061270" cy="671883"/>
          </a:xfrm>
          <a:prstGeom prst="rect">
            <a:avLst/>
          </a:prstGeom>
        </p:spPr>
      </p:pic>
      <p:cxnSp>
        <p:nvCxnSpPr>
          <p:cNvPr id="6" name="Straight Connector 5">
            <a:extLst>
              <a:ext uri="{FF2B5EF4-FFF2-40B4-BE49-F238E27FC236}">
                <a16:creationId xmlns:a16="http://schemas.microsoft.com/office/drawing/2014/main" xmlns="" id="{AC2497B7-8C75-C34E-BFD4-396D90ACEED2}"/>
              </a:ext>
            </a:extLst>
          </p:cNvPr>
          <p:cNvCxnSpPr/>
          <p:nvPr userDrawn="1"/>
        </p:nvCxnSpPr>
        <p:spPr>
          <a:xfrm>
            <a:off x="-9144" y="1193897"/>
            <a:ext cx="17509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7;p3">
            <a:extLst>
              <a:ext uri="{FF2B5EF4-FFF2-40B4-BE49-F238E27FC236}">
                <a16:creationId xmlns:a16="http://schemas.microsoft.com/office/drawing/2014/main" xmlns="" id="{51057534-3846-074F-B448-E948E5506831}"/>
              </a:ext>
            </a:extLst>
          </p:cNvPr>
          <p:cNvSpPr txBox="1">
            <a:spLocks noGrp="1"/>
          </p:cNvSpPr>
          <p:nvPr>
            <p:ph type="ctrTitle"/>
          </p:nvPr>
        </p:nvSpPr>
        <p:spPr>
          <a:xfrm>
            <a:off x="457199" y="1873800"/>
            <a:ext cx="3941379" cy="100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000" b="1" i="0">
                <a:latin typeface="Calibri" panose="020F0502020204030204" pitchFamily="34" charset="0"/>
                <a:cs typeface="Calibri" panose="020F050202020403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GB" dirty="0"/>
              <a:t>Click to edit Master title style</a:t>
            </a:r>
            <a:endParaRPr dirty="0"/>
          </a:p>
        </p:txBody>
      </p:sp>
      <p:sp>
        <p:nvSpPr>
          <p:cNvPr id="8" name="Google Shape;18;p3">
            <a:extLst>
              <a:ext uri="{FF2B5EF4-FFF2-40B4-BE49-F238E27FC236}">
                <a16:creationId xmlns:a16="http://schemas.microsoft.com/office/drawing/2014/main" xmlns="" id="{7A7812D3-084C-9E48-A5B9-1F82E1696641}"/>
              </a:ext>
            </a:extLst>
          </p:cNvPr>
          <p:cNvSpPr txBox="1">
            <a:spLocks noGrp="1"/>
          </p:cNvSpPr>
          <p:nvPr>
            <p:ph type="subTitle" idx="1" hasCustomPrompt="1"/>
          </p:nvPr>
        </p:nvSpPr>
        <p:spPr>
          <a:xfrm>
            <a:off x="389104" y="2978101"/>
            <a:ext cx="3350400" cy="291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b="0" i="0">
                <a:solidFill>
                  <a:schemeClr val="tx2">
                    <a:lumMod val="25000"/>
                  </a:schemeClr>
                </a:solidFill>
                <a:latin typeface="Calibri" panose="020F0502020204030204" pitchFamily="34" charset="0"/>
                <a:cs typeface="Calibri" panose="020F0502020204030204" pitchFamily="34" charset="0"/>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r>
              <a:rPr lang="en-GB" dirty="0"/>
              <a:t>Speaker’s name</a:t>
            </a:r>
            <a:endParaRPr dirty="0"/>
          </a:p>
        </p:txBody>
      </p:sp>
    </p:spTree>
    <p:extLst>
      <p:ext uri="{BB962C8B-B14F-4D97-AF65-F5344CB8AC3E}">
        <p14:creationId xmlns:p14="http://schemas.microsoft.com/office/powerpoint/2010/main" val="352414620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Graph &amp; Image">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xmlns="" id="{18D7520F-63A7-4949-9400-8EB92F9140E4}"/>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72;p13">
            <a:extLst>
              <a:ext uri="{FF2B5EF4-FFF2-40B4-BE49-F238E27FC236}">
                <a16:creationId xmlns:a16="http://schemas.microsoft.com/office/drawing/2014/main" xmlns="" id="{FAF3DD6B-F2DD-874C-B950-6DEDB78F21AA}"/>
              </a:ext>
            </a:extLst>
          </p:cNvPr>
          <p:cNvSpPr/>
          <p:nvPr userDrawn="1"/>
        </p:nvSpPr>
        <p:spPr>
          <a:xfrm>
            <a:off x="0" y="-19"/>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920F29B4-178B-3646-ADB3-78F4C8C8209A}"/>
              </a:ext>
            </a:extLst>
          </p:cNvPr>
          <p:cNvSpPr/>
          <p:nvPr userDrawn="1"/>
        </p:nvSpPr>
        <p:spPr>
          <a:xfrm>
            <a:off x="687411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xmlns="" id="{9F72B039-9F6A-4C4C-B2DB-8605D9FB06C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Chart Placeholder 2">
            <a:extLst>
              <a:ext uri="{FF2B5EF4-FFF2-40B4-BE49-F238E27FC236}">
                <a16:creationId xmlns:a16="http://schemas.microsoft.com/office/drawing/2014/main" xmlns="" id="{7A9D5EEF-3B1E-8B43-9DEA-80E52B1887A0}"/>
              </a:ext>
            </a:extLst>
          </p:cNvPr>
          <p:cNvSpPr>
            <a:spLocks noGrp="1"/>
          </p:cNvSpPr>
          <p:nvPr>
            <p:ph type="chart" sz="quarter" idx="10"/>
          </p:nvPr>
        </p:nvSpPr>
        <p:spPr>
          <a:xfrm>
            <a:off x="473140" y="1412875"/>
            <a:ext cx="4114800" cy="2906713"/>
          </a:xfrm>
        </p:spPr>
        <p:txBody>
          <a:bodyPr/>
          <a:lstStyle>
            <a:lvl1pPr marL="76200" indent="0">
              <a:buNone/>
              <a:defRPr/>
            </a:lvl1pPr>
          </a:lstStyle>
          <a:p>
            <a:endParaRPr lang="en-US" dirty="0"/>
          </a:p>
        </p:txBody>
      </p:sp>
      <p:pic>
        <p:nvPicPr>
          <p:cNvPr id="9" name="Graphic 8">
            <a:extLst>
              <a:ext uri="{FF2B5EF4-FFF2-40B4-BE49-F238E27FC236}">
                <a16:creationId xmlns:a16="http://schemas.microsoft.com/office/drawing/2014/main" xmlns="" id="{32E18E5F-685B-754E-8904-9613C8FC03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xmlns="" id="{3DC9B23E-551B-FB42-A984-AD68783D3B43}"/>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5256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9" name="Google Shape;72;p13">
            <a:extLst>
              <a:ext uri="{FF2B5EF4-FFF2-40B4-BE49-F238E27FC236}">
                <a16:creationId xmlns:a16="http://schemas.microsoft.com/office/drawing/2014/main" xmlns="" id="{CA6EEEC6-308F-F545-8FE8-D219C7C2EF38}"/>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2;p2">
            <a:extLst>
              <a:ext uri="{FF2B5EF4-FFF2-40B4-BE49-F238E27FC236}">
                <a16:creationId xmlns:a16="http://schemas.microsoft.com/office/drawing/2014/main" xmlns="" id="{7AE53F01-0C44-7240-B661-60CE0D4E1767}"/>
              </a:ext>
            </a:extLst>
          </p:cNvPr>
          <p:cNvSpPr/>
          <p:nvPr userDrawn="1"/>
        </p:nvSpPr>
        <p:spPr>
          <a:xfrm>
            <a:off x="6629598" y="1106345"/>
            <a:ext cx="1603738" cy="2930810"/>
          </a:xfrm>
          <a:custGeom>
            <a:avLst/>
            <a:gdLst/>
            <a:ahLst/>
            <a:cxnLst/>
            <a:rect l="l" t="t" r="r" b="b"/>
            <a:pathLst>
              <a:path w="1303852" h="2392498" extrusionOk="0">
                <a:moveTo>
                  <a:pt x="1040950" y="0"/>
                </a:moveTo>
                <a:lnTo>
                  <a:pt x="0" y="2392499"/>
                </a:lnTo>
                <a:lnTo>
                  <a:pt x="262902" y="2392499"/>
                </a:lnTo>
                <a:lnTo>
                  <a:pt x="1303852" y="0"/>
                </a:lnTo>
                <a:lnTo>
                  <a:pt x="1040950" y="0"/>
                </a:lnTo>
                <a:close/>
              </a:path>
            </a:pathLst>
          </a:custGeom>
          <a:solidFill>
            <a:schemeClr val="bg1"/>
          </a:solidFill>
          <a:ln>
            <a:noFill/>
          </a:ln>
          <a:effectLst>
            <a:outerShdw blurRad="57150" dist="1905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xmlns="" id="{691FE722-79B7-E042-8E4B-6F20B4C3B80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48056" y="310609"/>
            <a:ext cx="1061270" cy="671883"/>
          </a:xfrm>
          <a:prstGeom prst="rect">
            <a:avLst/>
          </a:prstGeom>
        </p:spPr>
      </p:pic>
      <p:cxnSp>
        <p:nvCxnSpPr>
          <p:cNvPr id="6" name="Straight Connector 5">
            <a:extLst>
              <a:ext uri="{FF2B5EF4-FFF2-40B4-BE49-F238E27FC236}">
                <a16:creationId xmlns:a16="http://schemas.microsoft.com/office/drawing/2014/main" xmlns="" id="{B780C3F0-17AA-B147-B2FF-8C12FAD14FE5}"/>
              </a:ext>
            </a:extLst>
          </p:cNvPr>
          <p:cNvCxnSpPr/>
          <p:nvPr userDrawn="1"/>
        </p:nvCxnSpPr>
        <p:spPr>
          <a:xfrm>
            <a:off x="-9144" y="1193897"/>
            <a:ext cx="17509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17;p3">
            <a:extLst>
              <a:ext uri="{FF2B5EF4-FFF2-40B4-BE49-F238E27FC236}">
                <a16:creationId xmlns:a16="http://schemas.microsoft.com/office/drawing/2014/main" xmlns="" id="{D6F04F6E-7EA0-6C46-A8E2-558E673AD237}"/>
              </a:ext>
            </a:extLst>
          </p:cNvPr>
          <p:cNvSpPr txBox="1">
            <a:spLocks noGrp="1"/>
          </p:cNvSpPr>
          <p:nvPr>
            <p:ph type="ctrTitle" hasCustomPrompt="1"/>
          </p:nvPr>
        </p:nvSpPr>
        <p:spPr>
          <a:xfrm>
            <a:off x="457200" y="1873800"/>
            <a:ext cx="3350400" cy="100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4000" b="1" i="0">
                <a:latin typeface="Calibri" panose="020F0502020204030204" pitchFamily="34" charset="0"/>
                <a:cs typeface="Calibri" panose="020F0502020204030204" pitchFamily="34"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GB" dirty="0"/>
              <a:t>Section break title here</a:t>
            </a:r>
            <a:endParaRPr dirty="0"/>
          </a:p>
        </p:txBody>
      </p:sp>
      <p:sp>
        <p:nvSpPr>
          <p:cNvPr id="8" name="Google Shape;18;p3">
            <a:extLst>
              <a:ext uri="{FF2B5EF4-FFF2-40B4-BE49-F238E27FC236}">
                <a16:creationId xmlns:a16="http://schemas.microsoft.com/office/drawing/2014/main" xmlns="" id="{FEFED4F3-5B8D-7E4D-A926-823AC64AB28B}"/>
              </a:ext>
            </a:extLst>
          </p:cNvPr>
          <p:cNvSpPr txBox="1">
            <a:spLocks noGrp="1"/>
          </p:cNvSpPr>
          <p:nvPr>
            <p:ph type="subTitle" idx="1"/>
          </p:nvPr>
        </p:nvSpPr>
        <p:spPr>
          <a:xfrm>
            <a:off x="389104" y="2978101"/>
            <a:ext cx="3350400" cy="291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b="0" i="0">
                <a:solidFill>
                  <a:schemeClr val="tx2">
                    <a:lumMod val="25000"/>
                  </a:schemeClr>
                </a:solidFill>
                <a:latin typeface="Calibri" panose="020F0502020204030204" pitchFamily="34" charset="0"/>
                <a:cs typeface="Calibri" panose="020F0502020204030204" pitchFamily="34" charset="0"/>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r>
              <a:rPr lang="en-GB" dirty="0"/>
              <a:t>Click to edit Master subtitle style</a:t>
            </a:r>
            <a:endParaRPr dirty="0"/>
          </a:p>
        </p:txBody>
      </p:sp>
    </p:spTree>
    <p:extLst>
      <p:ext uri="{BB962C8B-B14F-4D97-AF65-F5344CB8AC3E}">
        <p14:creationId xmlns:p14="http://schemas.microsoft.com/office/powerpoint/2010/main" val="352459955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 No image Wid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xmlns="" id="{C185E43A-9C78-B945-8ED6-37DE4E84D6EA}"/>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E0787CB6-BF32-1849-8B30-4811DB0372B6}"/>
              </a:ext>
            </a:extLst>
          </p:cNvPr>
          <p:cNvSpPr/>
          <p:nvPr userDrawn="1"/>
        </p:nvSpPr>
        <p:spPr>
          <a:xfrm>
            <a:off x="6882445"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xmlns="" id="{68817844-42A8-4E4D-A48C-47D3B6346546}"/>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xmlns="" id="{2EB3C232-DA85-F44D-9E08-EA60D6F954CF}"/>
              </a:ext>
            </a:extLst>
          </p:cNvPr>
          <p:cNvSpPr txBox="1">
            <a:spLocks noGrp="1"/>
          </p:cNvSpPr>
          <p:nvPr>
            <p:ph type="body" idx="1"/>
          </p:nvPr>
        </p:nvSpPr>
        <p:spPr>
          <a:xfrm>
            <a:off x="457200" y="1428483"/>
            <a:ext cx="5728010" cy="3418579"/>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spTree>
    <p:extLst>
      <p:ext uri="{BB962C8B-B14F-4D97-AF65-F5344CB8AC3E}">
        <p14:creationId xmlns:p14="http://schemas.microsoft.com/office/powerpoint/2010/main" val="421416116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xt Plus Image Wide">
    <p:bg>
      <p:bgPr>
        <a:solidFill>
          <a:schemeClr val="bg1"/>
        </a:solidFill>
        <a:effectLst/>
      </p:bgPr>
    </p:bg>
    <p:spTree>
      <p:nvGrpSpPr>
        <p:cNvPr id="1" name=""/>
        <p:cNvGrpSpPr/>
        <p:nvPr/>
      </p:nvGrpSpPr>
      <p:grpSpPr>
        <a:xfrm>
          <a:off x="0" y="0"/>
          <a:ext cx="0" cy="0"/>
          <a:chOff x="0" y="0"/>
          <a:chExt cx="0" cy="0"/>
        </a:xfrm>
      </p:grpSpPr>
      <p:sp>
        <p:nvSpPr>
          <p:cNvPr id="5" name="Google Shape;40;p7">
            <a:extLst>
              <a:ext uri="{FF2B5EF4-FFF2-40B4-BE49-F238E27FC236}">
                <a16:creationId xmlns:a16="http://schemas.microsoft.com/office/drawing/2014/main" xmlns="" id="{68817844-42A8-4E4D-A48C-47D3B6346546}"/>
              </a:ext>
            </a:extLst>
          </p:cNvPr>
          <p:cNvSpPr txBox="1">
            <a:spLocks noGrp="1"/>
          </p:cNvSpPr>
          <p:nvPr>
            <p:ph type="title"/>
          </p:nvPr>
        </p:nvSpPr>
        <p:spPr>
          <a:xfrm>
            <a:off x="564204" y="296438"/>
            <a:ext cx="5236896" cy="579051"/>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xmlns="" id="{2EB3C232-DA85-F44D-9E08-EA60D6F954CF}"/>
              </a:ext>
            </a:extLst>
          </p:cNvPr>
          <p:cNvSpPr txBox="1">
            <a:spLocks noGrp="1"/>
          </p:cNvSpPr>
          <p:nvPr>
            <p:ph type="body" idx="1" hasCustomPrompt="1"/>
          </p:nvPr>
        </p:nvSpPr>
        <p:spPr>
          <a:xfrm>
            <a:off x="457199" y="992221"/>
            <a:ext cx="6540231" cy="3854841"/>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Insert text here</a:t>
            </a:r>
          </a:p>
          <a:p>
            <a:pPr lvl="0"/>
            <a:endParaRPr lang="en-GB" dirty="0"/>
          </a:p>
        </p:txBody>
      </p:sp>
      <p:sp>
        <p:nvSpPr>
          <p:cNvPr id="7" name="Picture Placeholder 6">
            <a:extLst>
              <a:ext uri="{FF2B5EF4-FFF2-40B4-BE49-F238E27FC236}">
                <a16:creationId xmlns:a16="http://schemas.microsoft.com/office/drawing/2014/main" xmlns="" id="{3FCF01DF-1313-5148-AC6E-FE409D72F09E}"/>
              </a:ext>
            </a:extLst>
          </p:cNvPr>
          <p:cNvSpPr>
            <a:spLocks noGrp="1"/>
          </p:cNvSpPr>
          <p:nvPr>
            <p:ph type="pic" sz="quarter" idx="10"/>
          </p:nvPr>
        </p:nvSpPr>
        <p:spPr>
          <a:xfrm>
            <a:off x="7271274" y="2633888"/>
            <a:ext cx="1415525" cy="1362075"/>
          </a:xfrm>
        </p:spPr>
        <p:txBody>
          <a:bodyPr/>
          <a:lstStyle/>
          <a:p>
            <a:endParaRPr lang="en-US" dirty="0"/>
          </a:p>
        </p:txBody>
      </p:sp>
      <p:sp>
        <p:nvSpPr>
          <p:cNvPr id="9" name="Picture Placeholder 6">
            <a:extLst>
              <a:ext uri="{FF2B5EF4-FFF2-40B4-BE49-F238E27FC236}">
                <a16:creationId xmlns:a16="http://schemas.microsoft.com/office/drawing/2014/main" xmlns="" id="{9AB2E0E5-82A3-A14B-97FE-1DD9E9798335}"/>
              </a:ext>
            </a:extLst>
          </p:cNvPr>
          <p:cNvSpPr>
            <a:spLocks noGrp="1"/>
          </p:cNvSpPr>
          <p:nvPr>
            <p:ph type="pic" sz="quarter" idx="11"/>
          </p:nvPr>
        </p:nvSpPr>
        <p:spPr>
          <a:xfrm>
            <a:off x="7271275" y="1067001"/>
            <a:ext cx="1415525" cy="1362075"/>
          </a:xfrm>
        </p:spPr>
        <p:txBody>
          <a:bodyPr/>
          <a:lstStyle/>
          <a:p>
            <a:endParaRPr lang="en-US" dirty="0"/>
          </a:p>
        </p:txBody>
      </p:sp>
    </p:spTree>
    <p:extLst>
      <p:ext uri="{BB962C8B-B14F-4D97-AF65-F5344CB8AC3E}">
        <p14:creationId xmlns:p14="http://schemas.microsoft.com/office/powerpoint/2010/main" val="358069322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Heavy Slide">
    <p:bg>
      <p:bgPr>
        <a:solidFill>
          <a:schemeClr val="bg1"/>
        </a:solidFill>
        <a:effectLst/>
      </p:bgPr>
    </p:bg>
    <p:spTree>
      <p:nvGrpSpPr>
        <p:cNvPr id="1" name=""/>
        <p:cNvGrpSpPr/>
        <p:nvPr/>
      </p:nvGrpSpPr>
      <p:grpSpPr>
        <a:xfrm>
          <a:off x="0" y="0"/>
          <a:ext cx="0" cy="0"/>
          <a:chOff x="0" y="0"/>
          <a:chExt cx="0" cy="0"/>
        </a:xfrm>
      </p:grpSpPr>
      <p:sp>
        <p:nvSpPr>
          <p:cNvPr id="5" name="Google Shape;40;p7">
            <a:extLst>
              <a:ext uri="{FF2B5EF4-FFF2-40B4-BE49-F238E27FC236}">
                <a16:creationId xmlns:a16="http://schemas.microsoft.com/office/drawing/2014/main" xmlns="" id="{68817844-42A8-4E4D-A48C-47D3B6346546}"/>
              </a:ext>
            </a:extLst>
          </p:cNvPr>
          <p:cNvSpPr txBox="1">
            <a:spLocks noGrp="1"/>
          </p:cNvSpPr>
          <p:nvPr>
            <p:ph type="title"/>
          </p:nvPr>
        </p:nvSpPr>
        <p:spPr>
          <a:xfrm>
            <a:off x="564444" y="296438"/>
            <a:ext cx="5236656" cy="601244"/>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xmlns="" id="{2EB3C232-DA85-F44D-9E08-EA60D6F954CF}"/>
              </a:ext>
            </a:extLst>
          </p:cNvPr>
          <p:cNvSpPr txBox="1">
            <a:spLocks noGrp="1"/>
          </p:cNvSpPr>
          <p:nvPr>
            <p:ph type="body" idx="1" hasCustomPrompt="1"/>
          </p:nvPr>
        </p:nvSpPr>
        <p:spPr>
          <a:xfrm>
            <a:off x="457199" y="1031467"/>
            <a:ext cx="8193933" cy="3214351"/>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Insert text here</a:t>
            </a:r>
          </a:p>
          <a:p>
            <a:pPr lvl="0"/>
            <a:endParaRPr lang="en-GB" dirty="0"/>
          </a:p>
        </p:txBody>
      </p:sp>
      <p:pic>
        <p:nvPicPr>
          <p:cNvPr id="7" name="Graphic 6">
            <a:extLst>
              <a:ext uri="{FF2B5EF4-FFF2-40B4-BE49-F238E27FC236}">
                <a16:creationId xmlns:a16="http://schemas.microsoft.com/office/drawing/2014/main" xmlns="" id="{847F53FB-0D18-C541-93DD-4CE70527F11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9" name="Straight Connector 8">
            <a:extLst>
              <a:ext uri="{FF2B5EF4-FFF2-40B4-BE49-F238E27FC236}">
                <a16:creationId xmlns:a16="http://schemas.microsoft.com/office/drawing/2014/main" xmlns="" id="{7FBB9B59-98AC-B246-9FA5-15D51D701D1C}"/>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466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79D24A5-77AF-8144-A97F-0A2F97FEC33B}"/>
              </a:ext>
            </a:extLst>
          </p:cNvPr>
          <p:cNvSpPr/>
          <p:nvPr userDrawn="1"/>
        </p:nvSpPr>
        <p:spPr>
          <a:xfrm>
            <a:off x="8092" y="16183"/>
            <a:ext cx="9144000"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53049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no image Wide">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xmlns="" id="{161F9C2B-145A-DD43-8F33-AB7B0BB0C033}"/>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0D6638DD-2F9C-5E4E-86D1-DB58A470A44A}"/>
              </a:ext>
            </a:extLst>
          </p:cNvPr>
          <p:cNvSpPr/>
          <p:nvPr userDrawn="1"/>
        </p:nvSpPr>
        <p:spPr>
          <a:xfrm>
            <a:off x="6882445"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xmlns="" id="{B388C979-7FA2-C54D-AB7A-51BFB667483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6" name="Google Shape;41;p7">
            <a:extLst>
              <a:ext uri="{FF2B5EF4-FFF2-40B4-BE49-F238E27FC236}">
                <a16:creationId xmlns:a16="http://schemas.microsoft.com/office/drawing/2014/main" xmlns="" id="{47DAA38A-DEE4-9E4C-8AEF-2EE13B75D1D0}"/>
              </a:ext>
            </a:extLst>
          </p:cNvPr>
          <p:cNvSpPr txBox="1">
            <a:spLocks noGrp="1"/>
          </p:cNvSpPr>
          <p:nvPr>
            <p:ph type="body" idx="1" hasCustomPrompt="1"/>
          </p:nvPr>
        </p:nvSpPr>
        <p:spPr>
          <a:xfrm>
            <a:off x="457200" y="1428483"/>
            <a:ext cx="5728010" cy="3418579"/>
          </a:xfrm>
          <a:prstGeom prst="rect">
            <a:avLst/>
          </a:prstGeom>
        </p:spPr>
        <p:txBody>
          <a:bodyPr spcFirstLastPara="1" wrap="square" lIns="0" tIns="0" rIns="0" bIns="0" numCol="2"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Two column version</a:t>
            </a:r>
          </a:p>
        </p:txBody>
      </p:sp>
    </p:spTree>
    <p:extLst>
      <p:ext uri="{BB962C8B-B14F-4D97-AF65-F5344CB8AC3E}">
        <p14:creationId xmlns:p14="http://schemas.microsoft.com/office/powerpoint/2010/main" val="216338461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xmlns="" id="{7F3F97A2-58E3-4A48-BA5D-D9A433EF4882}"/>
              </a:ext>
            </a:extLst>
          </p:cNvPr>
          <p:cNvSpPr/>
          <p:nvPr userDrawn="1"/>
        </p:nvSpPr>
        <p:spPr>
          <a:xfrm>
            <a:off x="-9144" y="-2794"/>
            <a:ext cx="890126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B6E05D29-A1A9-504B-93AE-ECEC205CC922}"/>
              </a:ext>
            </a:extLst>
          </p:cNvPr>
          <p:cNvSpPr/>
          <p:nvPr userDrawn="1"/>
        </p:nvSpPr>
        <p:spPr>
          <a:xfrm>
            <a:off x="721846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xmlns="" id="{BBF76889-2471-4C48-8F2E-6B1D185A791A}"/>
              </a:ext>
            </a:extLst>
          </p:cNvPr>
          <p:cNvSpPr txBox="1">
            <a:spLocks noGrp="1"/>
          </p:cNvSpPr>
          <p:nvPr>
            <p:ph type="title" hasCustomPrompt="1"/>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The Team</a:t>
            </a:r>
            <a:endParaRPr dirty="0"/>
          </a:p>
        </p:txBody>
      </p:sp>
      <p:sp>
        <p:nvSpPr>
          <p:cNvPr id="6" name="Picture Placeholder 3">
            <a:extLst>
              <a:ext uri="{FF2B5EF4-FFF2-40B4-BE49-F238E27FC236}">
                <a16:creationId xmlns:a16="http://schemas.microsoft.com/office/drawing/2014/main" xmlns="" id="{4FAEE7CC-8029-014B-9F28-9FE81AB378C0}"/>
              </a:ext>
            </a:extLst>
          </p:cNvPr>
          <p:cNvSpPr>
            <a:spLocks noGrp="1"/>
          </p:cNvSpPr>
          <p:nvPr>
            <p:ph type="pic" sz="quarter" idx="10"/>
          </p:nvPr>
        </p:nvSpPr>
        <p:spPr>
          <a:xfrm>
            <a:off x="457200" y="1688355"/>
            <a:ext cx="1478604" cy="1766790"/>
          </a:xfrm>
        </p:spPr>
        <p:txBody>
          <a:bodyPr/>
          <a:lstStyle>
            <a:lvl1pPr marL="76200" indent="0">
              <a:buNone/>
              <a:defRPr/>
            </a:lvl1pPr>
          </a:lstStyle>
          <a:p>
            <a:endParaRPr lang="en-US" dirty="0"/>
          </a:p>
        </p:txBody>
      </p:sp>
      <p:cxnSp>
        <p:nvCxnSpPr>
          <p:cNvPr id="7" name="Straight Connector 6">
            <a:extLst>
              <a:ext uri="{FF2B5EF4-FFF2-40B4-BE49-F238E27FC236}">
                <a16:creationId xmlns:a16="http://schemas.microsoft.com/office/drawing/2014/main" xmlns="" id="{A754C146-E4A1-4C41-9302-D509A74D1AD0}"/>
              </a:ext>
            </a:extLst>
          </p:cNvPr>
          <p:cNvCxnSpPr>
            <a:cxnSpLocks/>
          </p:cNvCxnSpPr>
          <p:nvPr userDrawn="1"/>
        </p:nvCxnSpPr>
        <p:spPr>
          <a:xfrm>
            <a:off x="457200" y="1449147"/>
            <a:ext cx="112471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xmlns="" id="{D9807798-AAD5-1B4F-B857-E13B567B3038}"/>
              </a:ext>
            </a:extLst>
          </p:cNvPr>
          <p:cNvSpPr>
            <a:spLocks noGrp="1"/>
          </p:cNvSpPr>
          <p:nvPr>
            <p:ph type="pic" sz="quarter" idx="11"/>
          </p:nvPr>
        </p:nvSpPr>
        <p:spPr>
          <a:xfrm>
            <a:off x="2147734" y="1689597"/>
            <a:ext cx="1478604" cy="1766790"/>
          </a:xfrm>
        </p:spPr>
        <p:txBody>
          <a:bodyPr/>
          <a:lstStyle>
            <a:lvl1pPr marL="76200" indent="0">
              <a:buNone/>
              <a:defRPr/>
            </a:lvl1pPr>
          </a:lstStyle>
          <a:p>
            <a:endParaRPr lang="en-US" dirty="0"/>
          </a:p>
        </p:txBody>
      </p:sp>
      <p:sp>
        <p:nvSpPr>
          <p:cNvPr id="11" name="Picture Placeholder 3">
            <a:extLst>
              <a:ext uri="{FF2B5EF4-FFF2-40B4-BE49-F238E27FC236}">
                <a16:creationId xmlns:a16="http://schemas.microsoft.com/office/drawing/2014/main" xmlns="" id="{B23D6E32-2B16-B440-B351-5C433CCE0809}"/>
              </a:ext>
            </a:extLst>
          </p:cNvPr>
          <p:cNvSpPr>
            <a:spLocks noGrp="1"/>
          </p:cNvSpPr>
          <p:nvPr>
            <p:ph type="pic" sz="quarter" idx="12"/>
          </p:nvPr>
        </p:nvSpPr>
        <p:spPr>
          <a:xfrm>
            <a:off x="3829123" y="1688355"/>
            <a:ext cx="1478604" cy="1766790"/>
          </a:xfrm>
        </p:spPr>
        <p:txBody>
          <a:bodyPr/>
          <a:lstStyle>
            <a:lvl1pPr marL="76200" indent="0">
              <a:buNone/>
              <a:defRPr/>
            </a:lvl1pPr>
          </a:lstStyle>
          <a:p>
            <a:endParaRPr lang="en-US" dirty="0"/>
          </a:p>
        </p:txBody>
      </p:sp>
      <p:sp>
        <p:nvSpPr>
          <p:cNvPr id="12" name="Text Placeholder 2">
            <a:extLst>
              <a:ext uri="{FF2B5EF4-FFF2-40B4-BE49-F238E27FC236}">
                <a16:creationId xmlns:a16="http://schemas.microsoft.com/office/drawing/2014/main" xmlns="" id="{7924FF64-4DBF-8E40-AEF5-1D294E6D3E34}"/>
              </a:ext>
            </a:extLst>
          </p:cNvPr>
          <p:cNvSpPr>
            <a:spLocks noGrp="1"/>
          </p:cNvSpPr>
          <p:nvPr>
            <p:ph type="body" sz="quarter" idx="13" hasCustomPrompt="1"/>
          </p:nvPr>
        </p:nvSpPr>
        <p:spPr>
          <a:xfrm>
            <a:off x="387528" y="3483109"/>
            <a:ext cx="1548276" cy="349250"/>
          </a:xfrm>
        </p:spPr>
        <p:txBody>
          <a:bodyPr/>
          <a:lstStyle>
            <a:lvl1pPr marL="76200" indent="0">
              <a:buNone/>
              <a:defRPr sz="1600" b="1">
                <a:solidFill>
                  <a:schemeClr val="bg2"/>
                </a:solidFill>
                <a:latin typeface="+mj-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3" name="Text Placeholder 2">
            <a:extLst>
              <a:ext uri="{FF2B5EF4-FFF2-40B4-BE49-F238E27FC236}">
                <a16:creationId xmlns:a16="http://schemas.microsoft.com/office/drawing/2014/main" xmlns="" id="{9308754F-E454-E946-816F-E20600B67A65}"/>
              </a:ext>
            </a:extLst>
          </p:cNvPr>
          <p:cNvSpPr>
            <a:spLocks noGrp="1"/>
          </p:cNvSpPr>
          <p:nvPr>
            <p:ph type="body" sz="quarter" idx="14" hasCustomPrompt="1"/>
          </p:nvPr>
        </p:nvSpPr>
        <p:spPr>
          <a:xfrm>
            <a:off x="387528" y="3688899"/>
            <a:ext cx="1548276" cy="349250"/>
          </a:xfrm>
        </p:spPr>
        <p:txBody>
          <a:bodyPr/>
          <a:lstStyle>
            <a:lvl1pPr marL="76200" indent="0">
              <a:buNone/>
              <a:defRPr sz="1600" b="0" i="1">
                <a:solidFill>
                  <a:schemeClr val="accent3">
                    <a:lumMod val="50000"/>
                  </a:schemeClr>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sp>
        <p:nvSpPr>
          <p:cNvPr id="14" name="Text Placeholder 2">
            <a:extLst>
              <a:ext uri="{FF2B5EF4-FFF2-40B4-BE49-F238E27FC236}">
                <a16:creationId xmlns:a16="http://schemas.microsoft.com/office/drawing/2014/main" xmlns="" id="{4A99F9AD-A104-CF4F-9E53-EC16CAC0D755}"/>
              </a:ext>
            </a:extLst>
          </p:cNvPr>
          <p:cNvSpPr>
            <a:spLocks noGrp="1"/>
          </p:cNvSpPr>
          <p:nvPr>
            <p:ph type="body" sz="quarter" idx="15" hasCustomPrompt="1"/>
          </p:nvPr>
        </p:nvSpPr>
        <p:spPr>
          <a:xfrm>
            <a:off x="2078062" y="3490259"/>
            <a:ext cx="1548276" cy="349250"/>
          </a:xfrm>
        </p:spPr>
        <p:txBody>
          <a:bodyPr/>
          <a:lstStyle>
            <a:lvl1pPr marL="76200" indent="0">
              <a:buNone/>
              <a:defRPr sz="1600" b="1">
                <a:solidFill>
                  <a:schemeClr val="bg2"/>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5" name="Text Placeholder 2">
            <a:extLst>
              <a:ext uri="{FF2B5EF4-FFF2-40B4-BE49-F238E27FC236}">
                <a16:creationId xmlns:a16="http://schemas.microsoft.com/office/drawing/2014/main" xmlns="" id="{6EA0ACC2-E74A-2845-A748-E84C975E5B7F}"/>
              </a:ext>
            </a:extLst>
          </p:cNvPr>
          <p:cNvSpPr>
            <a:spLocks noGrp="1"/>
          </p:cNvSpPr>
          <p:nvPr>
            <p:ph type="body" sz="quarter" idx="16" hasCustomPrompt="1"/>
          </p:nvPr>
        </p:nvSpPr>
        <p:spPr>
          <a:xfrm>
            <a:off x="2078062" y="3696049"/>
            <a:ext cx="1548276" cy="349250"/>
          </a:xfrm>
        </p:spPr>
        <p:txBody>
          <a:bodyPr/>
          <a:lstStyle>
            <a:lvl1pPr marL="76200" indent="0">
              <a:buNone/>
              <a:defRPr sz="1600" b="0" i="1">
                <a:solidFill>
                  <a:schemeClr val="accent3">
                    <a:lumMod val="50000"/>
                  </a:schemeClr>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sp>
        <p:nvSpPr>
          <p:cNvPr id="16" name="Text Placeholder 2">
            <a:extLst>
              <a:ext uri="{FF2B5EF4-FFF2-40B4-BE49-F238E27FC236}">
                <a16:creationId xmlns:a16="http://schemas.microsoft.com/office/drawing/2014/main" xmlns="" id="{5C046F36-C06A-CC42-8346-E9300EF06BDE}"/>
              </a:ext>
            </a:extLst>
          </p:cNvPr>
          <p:cNvSpPr>
            <a:spLocks noGrp="1"/>
          </p:cNvSpPr>
          <p:nvPr>
            <p:ph type="body" sz="quarter" idx="17" hasCustomPrompt="1"/>
          </p:nvPr>
        </p:nvSpPr>
        <p:spPr>
          <a:xfrm>
            <a:off x="3759451" y="3494568"/>
            <a:ext cx="1548276" cy="349250"/>
          </a:xfrm>
        </p:spPr>
        <p:txBody>
          <a:bodyPr/>
          <a:lstStyle>
            <a:lvl1pPr marL="76200" indent="0">
              <a:buNone/>
              <a:defRPr sz="1600" b="1">
                <a:solidFill>
                  <a:schemeClr val="bg2"/>
                </a:solidFill>
                <a:latin typeface="+mn-lt"/>
              </a:defRPr>
            </a:lvl1pPr>
            <a:lvl2pPr marL="533400" indent="0">
              <a:buNone/>
              <a:defRPr>
                <a:noFill/>
              </a:defRPr>
            </a:lvl2pPr>
            <a:lvl3pPr>
              <a:defRPr>
                <a:noFill/>
              </a:defRPr>
            </a:lvl3pPr>
            <a:lvl4pPr>
              <a:defRPr>
                <a:noFill/>
              </a:defRPr>
            </a:lvl4pPr>
            <a:lvl5pPr>
              <a:defRPr>
                <a:noFill/>
              </a:defRPr>
            </a:lvl5pPr>
          </a:lstStyle>
          <a:p>
            <a:pPr lvl="0"/>
            <a:r>
              <a:rPr lang="en-GB" dirty="0"/>
              <a:t>Name Surname</a:t>
            </a:r>
            <a:endParaRPr lang="en-US" dirty="0"/>
          </a:p>
        </p:txBody>
      </p:sp>
      <p:sp>
        <p:nvSpPr>
          <p:cNvPr id="17" name="Text Placeholder 2">
            <a:extLst>
              <a:ext uri="{FF2B5EF4-FFF2-40B4-BE49-F238E27FC236}">
                <a16:creationId xmlns:a16="http://schemas.microsoft.com/office/drawing/2014/main" xmlns="" id="{193496F0-0F49-3449-994F-48791CEB7ED5}"/>
              </a:ext>
            </a:extLst>
          </p:cNvPr>
          <p:cNvSpPr>
            <a:spLocks noGrp="1"/>
          </p:cNvSpPr>
          <p:nvPr>
            <p:ph type="body" sz="quarter" idx="18" hasCustomPrompt="1"/>
          </p:nvPr>
        </p:nvSpPr>
        <p:spPr>
          <a:xfrm>
            <a:off x="3759451" y="3700358"/>
            <a:ext cx="1548276" cy="349250"/>
          </a:xfrm>
        </p:spPr>
        <p:txBody>
          <a:bodyPr/>
          <a:lstStyle>
            <a:lvl1pPr marL="76200" indent="0">
              <a:buNone/>
              <a:defRPr sz="1600" b="0" i="1">
                <a:solidFill>
                  <a:schemeClr val="accent3">
                    <a:lumMod val="50000"/>
                  </a:schemeClr>
                </a:solidFill>
              </a:defRPr>
            </a:lvl1pPr>
            <a:lvl2pPr marL="533400" indent="0">
              <a:buNone/>
              <a:defRPr>
                <a:noFill/>
              </a:defRPr>
            </a:lvl2pPr>
            <a:lvl3pPr>
              <a:defRPr>
                <a:noFill/>
              </a:defRPr>
            </a:lvl3pPr>
            <a:lvl4pPr>
              <a:defRPr>
                <a:noFill/>
              </a:defRPr>
            </a:lvl4pPr>
            <a:lvl5pPr>
              <a:defRPr>
                <a:noFill/>
              </a:defRPr>
            </a:lvl5pPr>
          </a:lstStyle>
          <a:p>
            <a:pPr lvl="0"/>
            <a:r>
              <a:rPr lang="en-GB" dirty="0"/>
              <a:t>Barrister</a:t>
            </a:r>
            <a:endParaRPr lang="en-US" dirty="0"/>
          </a:p>
        </p:txBody>
      </p:sp>
      <p:pic>
        <p:nvPicPr>
          <p:cNvPr id="18" name="Graphic 17">
            <a:extLst>
              <a:ext uri="{FF2B5EF4-FFF2-40B4-BE49-F238E27FC236}">
                <a16:creationId xmlns:a16="http://schemas.microsoft.com/office/drawing/2014/main" xmlns="" id="{F2E21AB0-41E0-704A-8ABF-2FCD202551C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19" name="Straight Connector 18">
            <a:extLst>
              <a:ext uri="{FF2B5EF4-FFF2-40B4-BE49-F238E27FC236}">
                <a16:creationId xmlns:a16="http://schemas.microsoft.com/office/drawing/2014/main" xmlns="" id="{248E4DF3-81D3-264D-866B-EE36765ECB12}"/>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53775"/>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xmlns="" id="{58896783-5F1A-4E4F-820A-D5B853F3B6EA}"/>
              </a:ext>
            </a:extLst>
          </p:cNvPr>
          <p:cNvSpPr/>
          <p:nvPr userDrawn="1"/>
        </p:nvSpPr>
        <p:spPr>
          <a:xfrm>
            <a:off x="0" y="-19"/>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A74F9C02-B622-2D43-88C4-9AEB22D149B4}"/>
              </a:ext>
            </a:extLst>
          </p:cNvPr>
          <p:cNvSpPr/>
          <p:nvPr userDrawn="1"/>
        </p:nvSpPr>
        <p:spPr>
          <a:xfrm>
            <a:off x="506107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xmlns="" id="{148A74E5-5DA9-2244-97A7-610E841AB49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7200" y="304315"/>
            <a:ext cx="914400" cy="578901"/>
          </a:xfrm>
          <a:prstGeom prst="rect">
            <a:avLst/>
          </a:prstGeom>
        </p:spPr>
      </p:pic>
      <p:sp>
        <p:nvSpPr>
          <p:cNvPr id="6" name="Google Shape;40;p7">
            <a:extLst>
              <a:ext uri="{FF2B5EF4-FFF2-40B4-BE49-F238E27FC236}">
                <a16:creationId xmlns:a16="http://schemas.microsoft.com/office/drawing/2014/main" xmlns="" id="{BAC9B50E-0359-A841-AD2C-5C43F98E6404}"/>
              </a:ext>
            </a:extLst>
          </p:cNvPr>
          <p:cNvSpPr txBox="1">
            <a:spLocks noGrp="1"/>
          </p:cNvSpPr>
          <p:nvPr>
            <p:ph type="title" hasCustomPrompt="1"/>
          </p:nvPr>
        </p:nvSpPr>
        <p:spPr>
          <a:xfrm>
            <a:off x="457200" y="1251638"/>
            <a:ext cx="5343900" cy="581076"/>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Contact Us</a:t>
            </a:r>
            <a:endParaRPr dirty="0"/>
          </a:p>
        </p:txBody>
      </p:sp>
      <p:sp>
        <p:nvSpPr>
          <p:cNvPr id="7" name="Google Shape;41;p7">
            <a:extLst>
              <a:ext uri="{FF2B5EF4-FFF2-40B4-BE49-F238E27FC236}">
                <a16:creationId xmlns:a16="http://schemas.microsoft.com/office/drawing/2014/main" xmlns="" id="{EB66EDD0-652E-3E4C-AF65-D00B459EF85E}"/>
              </a:ext>
            </a:extLst>
          </p:cNvPr>
          <p:cNvSpPr txBox="1">
            <a:spLocks noGrp="1"/>
          </p:cNvSpPr>
          <p:nvPr>
            <p:ph type="body" idx="1" hasCustomPrompt="1"/>
          </p:nvPr>
        </p:nvSpPr>
        <p:spPr>
          <a:xfrm>
            <a:off x="379376" y="1953002"/>
            <a:ext cx="4114799" cy="2493493"/>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Joe Bloggs, Barrister</a:t>
            </a:r>
          </a:p>
          <a:p>
            <a:pPr lvl="0"/>
            <a:r>
              <a:rPr lang="en-GB" dirty="0"/>
              <a:t>T: 01234 567890</a:t>
            </a:r>
          </a:p>
          <a:p>
            <a:pPr lvl="0"/>
            <a:r>
              <a:rPr lang="en-GB" dirty="0"/>
              <a:t>E: </a:t>
            </a:r>
            <a:r>
              <a:rPr lang="en-GB" dirty="0" err="1"/>
              <a:t>joe@bloggs.co.uk</a:t>
            </a:r>
            <a:endParaRPr lang="en-GB" dirty="0"/>
          </a:p>
        </p:txBody>
      </p:sp>
      <p:sp>
        <p:nvSpPr>
          <p:cNvPr id="8" name="TextBox 7">
            <a:extLst>
              <a:ext uri="{FF2B5EF4-FFF2-40B4-BE49-F238E27FC236}">
                <a16:creationId xmlns:a16="http://schemas.microsoft.com/office/drawing/2014/main" xmlns="" id="{C81A05EE-BAC3-C541-B564-45E90283EE03}"/>
              </a:ext>
            </a:extLst>
          </p:cNvPr>
          <p:cNvSpPr txBox="1"/>
          <p:nvPr userDrawn="1"/>
        </p:nvSpPr>
        <p:spPr>
          <a:xfrm>
            <a:off x="7055005" y="947075"/>
            <a:ext cx="1932878" cy="2970044"/>
          </a:xfrm>
          <a:prstGeom prst="rect">
            <a:avLst/>
          </a:prstGeom>
          <a:noFill/>
        </p:spPr>
        <p:txBody>
          <a:bodyPr wrap="square" rtlCol="0">
            <a:spAutoFit/>
          </a:bodyPr>
          <a:lstStyle/>
          <a:p>
            <a:pPr algn="r"/>
            <a:r>
              <a:rPr lang="en-US" sz="1100" b="1" dirty="0">
                <a:solidFill>
                  <a:schemeClr val="bg1"/>
                </a:solidFill>
                <a:latin typeface="+mn-lt"/>
              </a:rPr>
              <a:t>London</a:t>
            </a:r>
          </a:p>
          <a:p>
            <a:pPr algn="r"/>
            <a:r>
              <a:rPr lang="en-US" sz="1100" dirty="0">
                <a:solidFill>
                  <a:schemeClr val="bg1"/>
                </a:solidFill>
                <a:latin typeface="+mn-lt"/>
              </a:rPr>
              <a:t>020 7583 8055</a:t>
            </a:r>
          </a:p>
          <a:p>
            <a:pPr algn="r"/>
            <a:endParaRPr lang="en-US" sz="1100" dirty="0">
              <a:solidFill>
                <a:schemeClr val="bg1"/>
              </a:solidFill>
              <a:latin typeface="+mn-lt"/>
            </a:endParaRPr>
          </a:p>
          <a:p>
            <a:pPr algn="r"/>
            <a:r>
              <a:rPr lang="en-US" sz="1100" b="1" dirty="0">
                <a:solidFill>
                  <a:schemeClr val="bg1"/>
                </a:solidFill>
                <a:latin typeface="+mn-lt"/>
              </a:rPr>
              <a:t>Birmingham</a:t>
            </a:r>
          </a:p>
          <a:p>
            <a:pPr algn="r"/>
            <a:r>
              <a:rPr lang="en-US" sz="1100" dirty="0">
                <a:solidFill>
                  <a:schemeClr val="bg1"/>
                </a:solidFill>
                <a:latin typeface="+mn-lt"/>
              </a:rPr>
              <a:t>0121 289 4333</a:t>
            </a:r>
          </a:p>
          <a:p>
            <a:pPr algn="r"/>
            <a:endParaRPr lang="en-US" sz="1100" dirty="0">
              <a:solidFill>
                <a:schemeClr val="bg1"/>
              </a:solidFill>
              <a:latin typeface="+mn-lt"/>
            </a:endParaRPr>
          </a:p>
          <a:p>
            <a:pPr algn="r"/>
            <a:r>
              <a:rPr lang="en-US" sz="1100" b="1" dirty="0">
                <a:solidFill>
                  <a:schemeClr val="bg1"/>
                </a:solidFill>
                <a:latin typeface="+mn-lt"/>
              </a:rPr>
              <a:t>Bristol</a:t>
            </a:r>
          </a:p>
          <a:p>
            <a:pPr algn="r"/>
            <a:r>
              <a:rPr lang="en-US" sz="1100" dirty="0">
                <a:solidFill>
                  <a:schemeClr val="bg1"/>
                </a:solidFill>
                <a:latin typeface="+mn-lt"/>
              </a:rPr>
              <a:t>0117 928 1520</a:t>
            </a:r>
          </a:p>
          <a:p>
            <a:pPr algn="r"/>
            <a:endParaRPr lang="en-US" sz="1100" dirty="0">
              <a:solidFill>
                <a:schemeClr val="bg1"/>
              </a:solidFill>
              <a:latin typeface="+mn-lt"/>
            </a:endParaRPr>
          </a:p>
          <a:p>
            <a:pPr algn="r"/>
            <a:r>
              <a:rPr lang="en-US" sz="1100" b="1" dirty="0">
                <a:solidFill>
                  <a:schemeClr val="bg1"/>
                </a:solidFill>
                <a:latin typeface="+mn-lt"/>
              </a:rPr>
              <a:t>Oxford</a:t>
            </a:r>
          </a:p>
          <a:p>
            <a:pPr algn="r"/>
            <a:r>
              <a:rPr lang="en-US" sz="1100" dirty="0">
                <a:solidFill>
                  <a:schemeClr val="bg1"/>
                </a:solidFill>
                <a:latin typeface="+mn-lt"/>
              </a:rPr>
              <a:t>01865 793 736</a:t>
            </a:r>
          </a:p>
          <a:p>
            <a:pPr algn="r"/>
            <a:endParaRPr lang="en-US" sz="1100" dirty="0">
              <a:solidFill>
                <a:schemeClr val="bg1"/>
              </a:solidFill>
              <a:latin typeface="+mn-lt"/>
            </a:endParaRPr>
          </a:p>
          <a:p>
            <a:pPr algn="r"/>
            <a:r>
              <a:rPr lang="en-US" sz="1100" b="1" dirty="0">
                <a:solidFill>
                  <a:schemeClr val="bg1"/>
                </a:solidFill>
                <a:latin typeface="+mn-lt"/>
              </a:rPr>
              <a:t>Winchester</a:t>
            </a:r>
          </a:p>
          <a:p>
            <a:pPr algn="r"/>
            <a:r>
              <a:rPr lang="en-US" sz="1100" dirty="0">
                <a:solidFill>
                  <a:schemeClr val="bg1"/>
                </a:solidFill>
                <a:latin typeface="+mn-lt"/>
              </a:rPr>
              <a:t>01962 868 884</a:t>
            </a:r>
          </a:p>
          <a:p>
            <a:pPr algn="r"/>
            <a:endParaRPr lang="en-US" sz="1100" dirty="0">
              <a:solidFill>
                <a:schemeClr val="bg1"/>
              </a:solidFill>
              <a:latin typeface="+mn-lt"/>
            </a:endParaRPr>
          </a:p>
          <a:p>
            <a:pPr algn="r"/>
            <a:r>
              <a:rPr lang="en-US" sz="1100" b="1" dirty="0">
                <a:solidFill>
                  <a:schemeClr val="bg1"/>
                </a:solidFill>
                <a:latin typeface="+mn-lt"/>
              </a:rPr>
              <a:t>Bournemouth</a:t>
            </a:r>
          </a:p>
          <a:p>
            <a:pPr algn="r"/>
            <a:r>
              <a:rPr lang="en-US" sz="1100" dirty="0">
                <a:solidFill>
                  <a:schemeClr val="bg1"/>
                </a:solidFill>
                <a:latin typeface="+mn-lt"/>
              </a:rPr>
              <a:t>01202 292 102</a:t>
            </a:r>
          </a:p>
        </p:txBody>
      </p:sp>
      <p:cxnSp>
        <p:nvCxnSpPr>
          <p:cNvPr id="9" name="Straight Connector 8">
            <a:extLst>
              <a:ext uri="{FF2B5EF4-FFF2-40B4-BE49-F238E27FC236}">
                <a16:creationId xmlns:a16="http://schemas.microsoft.com/office/drawing/2014/main" xmlns="" id="{9EDFDE62-C6C0-0E46-B97B-CE4EE3772CCD}"/>
              </a:ext>
            </a:extLst>
          </p:cNvPr>
          <p:cNvCxnSpPr>
            <a:cxnSpLocks/>
          </p:cNvCxnSpPr>
          <p:nvPr userDrawn="1"/>
        </p:nvCxnSpPr>
        <p:spPr>
          <a:xfrm>
            <a:off x="457200" y="1069768"/>
            <a:ext cx="11247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432805"/>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lus imag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3" name="Google Shape;72;p13">
            <a:extLst>
              <a:ext uri="{FF2B5EF4-FFF2-40B4-BE49-F238E27FC236}">
                <a16:creationId xmlns:a16="http://schemas.microsoft.com/office/drawing/2014/main" xmlns="" id="{9AB2C17D-64FF-2A43-B237-797CF5314991}"/>
              </a:ext>
            </a:extLst>
          </p:cNvPr>
          <p:cNvSpPr/>
          <p:nvPr userDrawn="1"/>
        </p:nvSpPr>
        <p:spPr>
          <a:xfrm>
            <a:off x="0" y="10360"/>
            <a:ext cx="6727695" cy="5147878"/>
          </a:xfrm>
          <a:custGeom>
            <a:avLst/>
            <a:gdLst/>
            <a:ahLst/>
            <a:cxnLst/>
            <a:rect l="l" t="t" r="r" b="b"/>
            <a:pathLst>
              <a:path w="5469671" h="4202349" extrusionOk="0">
                <a:moveTo>
                  <a:pt x="3641261" y="4202349"/>
                </a:moveTo>
                <a:lnTo>
                  <a:pt x="0" y="4202349"/>
                </a:lnTo>
                <a:lnTo>
                  <a:pt x="0" y="0"/>
                </a:lnTo>
                <a:lnTo>
                  <a:pt x="5469672" y="0"/>
                </a:lnTo>
                <a:lnTo>
                  <a:pt x="3641261"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4E515F98-1742-E447-9802-E72974F8DE60}"/>
              </a:ext>
            </a:extLst>
          </p:cNvPr>
          <p:cNvSpPr/>
          <p:nvPr userDrawn="1"/>
        </p:nvSpPr>
        <p:spPr>
          <a:xfrm>
            <a:off x="506107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5" name="Graphic 4">
            <a:extLst>
              <a:ext uri="{FF2B5EF4-FFF2-40B4-BE49-F238E27FC236}">
                <a16:creationId xmlns:a16="http://schemas.microsoft.com/office/drawing/2014/main" xmlns="" id="{15647F20-A05B-7A49-8064-9699A590B59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7200" y="304315"/>
            <a:ext cx="914400" cy="578901"/>
          </a:xfrm>
          <a:prstGeom prst="rect">
            <a:avLst/>
          </a:prstGeom>
        </p:spPr>
      </p:pic>
      <p:sp>
        <p:nvSpPr>
          <p:cNvPr id="6" name="Google Shape;40;p7">
            <a:extLst>
              <a:ext uri="{FF2B5EF4-FFF2-40B4-BE49-F238E27FC236}">
                <a16:creationId xmlns:a16="http://schemas.microsoft.com/office/drawing/2014/main" xmlns="" id="{516C0438-A269-9C4C-8072-B915577F5A33}"/>
              </a:ext>
            </a:extLst>
          </p:cNvPr>
          <p:cNvSpPr txBox="1">
            <a:spLocks noGrp="1"/>
          </p:cNvSpPr>
          <p:nvPr>
            <p:ph type="title" hasCustomPrompt="1"/>
          </p:nvPr>
        </p:nvSpPr>
        <p:spPr>
          <a:xfrm>
            <a:off x="457200" y="1251638"/>
            <a:ext cx="5343900" cy="581076"/>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Contact Us</a:t>
            </a:r>
            <a:endParaRPr dirty="0"/>
          </a:p>
        </p:txBody>
      </p:sp>
      <p:sp>
        <p:nvSpPr>
          <p:cNvPr id="7" name="TextBox 6">
            <a:extLst>
              <a:ext uri="{FF2B5EF4-FFF2-40B4-BE49-F238E27FC236}">
                <a16:creationId xmlns:a16="http://schemas.microsoft.com/office/drawing/2014/main" xmlns="" id="{FB5E93F4-D80A-4F44-8D68-9365DDAC6A12}"/>
              </a:ext>
            </a:extLst>
          </p:cNvPr>
          <p:cNvSpPr txBox="1"/>
          <p:nvPr userDrawn="1"/>
        </p:nvSpPr>
        <p:spPr>
          <a:xfrm>
            <a:off x="7055005" y="947075"/>
            <a:ext cx="1932878" cy="2970044"/>
          </a:xfrm>
          <a:prstGeom prst="rect">
            <a:avLst/>
          </a:prstGeom>
          <a:noFill/>
        </p:spPr>
        <p:txBody>
          <a:bodyPr wrap="square" rtlCol="0">
            <a:spAutoFit/>
          </a:bodyPr>
          <a:lstStyle/>
          <a:p>
            <a:pPr algn="r"/>
            <a:r>
              <a:rPr lang="en-US" sz="1100" b="1" dirty="0">
                <a:solidFill>
                  <a:schemeClr val="bg1"/>
                </a:solidFill>
                <a:latin typeface="+mn-lt"/>
              </a:rPr>
              <a:t>London</a:t>
            </a:r>
          </a:p>
          <a:p>
            <a:pPr algn="r"/>
            <a:r>
              <a:rPr lang="en-US" sz="1100" dirty="0">
                <a:solidFill>
                  <a:schemeClr val="bg1"/>
                </a:solidFill>
                <a:latin typeface="+mn-lt"/>
              </a:rPr>
              <a:t>020 7583 8055</a:t>
            </a:r>
          </a:p>
          <a:p>
            <a:pPr algn="r"/>
            <a:endParaRPr lang="en-US" sz="1100" dirty="0">
              <a:solidFill>
                <a:schemeClr val="bg1"/>
              </a:solidFill>
              <a:latin typeface="+mn-lt"/>
            </a:endParaRPr>
          </a:p>
          <a:p>
            <a:pPr algn="r"/>
            <a:r>
              <a:rPr lang="en-US" sz="1100" b="1" dirty="0">
                <a:solidFill>
                  <a:schemeClr val="bg1"/>
                </a:solidFill>
                <a:latin typeface="+mn-lt"/>
              </a:rPr>
              <a:t>Birmingham</a:t>
            </a:r>
          </a:p>
          <a:p>
            <a:pPr algn="r"/>
            <a:r>
              <a:rPr lang="en-US" sz="1100" dirty="0">
                <a:solidFill>
                  <a:schemeClr val="bg1"/>
                </a:solidFill>
                <a:latin typeface="+mn-lt"/>
              </a:rPr>
              <a:t>0121 289 4333</a:t>
            </a:r>
          </a:p>
          <a:p>
            <a:pPr algn="r"/>
            <a:endParaRPr lang="en-US" sz="1100" dirty="0">
              <a:solidFill>
                <a:schemeClr val="bg1"/>
              </a:solidFill>
              <a:latin typeface="+mn-lt"/>
            </a:endParaRPr>
          </a:p>
          <a:p>
            <a:pPr algn="r"/>
            <a:r>
              <a:rPr lang="en-US" sz="1100" b="1" dirty="0">
                <a:solidFill>
                  <a:schemeClr val="bg1"/>
                </a:solidFill>
                <a:latin typeface="+mn-lt"/>
              </a:rPr>
              <a:t>Bristol</a:t>
            </a:r>
          </a:p>
          <a:p>
            <a:pPr algn="r"/>
            <a:r>
              <a:rPr lang="en-US" sz="1100" dirty="0">
                <a:solidFill>
                  <a:schemeClr val="bg1"/>
                </a:solidFill>
                <a:latin typeface="+mn-lt"/>
              </a:rPr>
              <a:t>0117 928 1520</a:t>
            </a:r>
          </a:p>
          <a:p>
            <a:pPr algn="r"/>
            <a:endParaRPr lang="en-US" sz="1100" dirty="0">
              <a:solidFill>
                <a:schemeClr val="bg1"/>
              </a:solidFill>
              <a:latin typeface="+mn-lt"/>
            </a:endParaRPr>
          </a:p>
          <a:p>
            <a:pPr algn="r"/>
            <a:r>
              <a:rPr lang="en-US" sz="1100" b="1" dirty="0">
                <a:solidFill>
                  <a:schemeClr val="bg1"/>
                </a:solidFill>
                <a:latin typeface="+mn-lt"/>
              </a:rPr>
              <a:t>Oxford</a:t>
            </a:r>
          </a:p>
          <a:p>
            <a:pPr algn="r"/>
            <a:r>
              <a:rPr lang="en-US" sz="1100" dirty="0">
                <a:solidFill>
                  <a:schemeClr val="bg1"/>
                </a:solidFill>
                <a:latin typeface="+mn-lt"/>
              </a:rPr>
              <a:t>01865 793 736</a:t>
            </a:r>
          </a:p>
          <a:p>
            <a:pPr algn="r"/>
            <a:endParaRPr lang="en-US" sz="1100" dirty="0">
              <a:solidFill>
                <a:schemeClr val="bg1"/>
              </a:solidFill>
              <a:latin typeface="+mn-lt"/>
            </a:endParaRPr>
          </a:p>
          <a:p>
            <a:pPr algn="r"/>
            <a:r>
              <a:rPr lang="en-US" sz="1100" b="1" dirty="0">
                <a:solidFill>
                  <a:schemeClr val="bg1"/>
                </a:solidFill>
                <a:latin typeface="+mn-lt"/>
              </a:rPr>
              <a:t>Winchester</a:t>
            </a:r>
          </a:p>
          <a:p>
            <a:pPr algn="r"/>
            <a:r>
              <a:rPr lang="en-US" sz="1100" dirty="0">
                <a:solidFill>
                  <a:schemeClr val="bg1"/>
                </a:solidFill>
                <a:latin typeface="+mn-lt"/>
              </a:rPr>
              <a:t>01962 868 884</a:t>
            </a:r>
          </a:p>
          <a:p>
            <a:pPr algn="r"/>
            <a:endParaRPr lang="en-US" sz="1100" dirty="0">
              <a:solidFill>
                <a:schemeClr val="bg1"/>
              </a:solidFill>
              <a:latin typeface="+mn-lt"/>
            </a:endParaRPr>
          </a:p>
          <a:p>
            <a:pPr algn="r"/>
            <a:r>
              <a:rPr lang="en-US" sz="1100" b="1" dirty="0">
                <a:solidFill>
                  <a:schemeClr val="bg1"/>
                </a:solidFill>
                <a:latin typeface="+mn-lt"/>
              </a:rPr>
              <a:t>Bournemouth</a:t>
            </a:r>
          </a:p>
          <a:p>
            <a:pPr algn="r"/>
            <a:r>
              <a:rPr lang="en-US" sz="1100" dirty="0">
                <a:solidFill>
                  <a:schemeClr val="bg1"/>
                </a:solidFill>
                <a:latin typeface="+mn-lt"/>
              </a:rPr>
              <a:t>01202 292 102</a:t>
            </a:r>
          </a:p>
        </p:txBody>
      </p:sp>
      <p:cxnSp>
        <p:nvCxnSpPr>
          <p:cNvPr id="8" name="Straight Connector 7">
            <a:extLst>
              <a:ext uri="{FF2B5EF4-FFF2-40B4-BE49-F238E27FC236}">
                <a16:creationId xmlns:a16="http://schemas.microsoft.com/office/drawing/2014/main" xmlns="" id="{1DAC8FA7-FB55-3648-B386-C8D91FA58599}"/>
              </a:ext>
            </a:extLst>
          </p:cNvPr>
          <p:cNvCxnSpPr>
            <a:cxnSpLocks/>
          </p:cNvCxnSpPr>
          <p:nvPr userDrawn="1"/>
        </p:nvCxnSpPr>
        <p:spPr>
          <a:xfrm>
            <a:off x="457200" y="1069768"/>
            <a:ext cx="112471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Google Shape;41;p7">
            <a:extLst>
              <a:ext uri="{FF2B5EF4-FFF2-40B4-BE49-F238E27FC236}">
                <a16:creationId xmlns:a16="http://schemas.microsoft.com/office/drawing/2014/main" xmlns="" id="{66A89058-BF71-0140-9614-843943CDFE14}"/>
              </a:ext>
            </a:extLst>
          </p:cNvPr>
          <p:cNvSpPr txBox="1">
            <a:spLocks noGrp="1"/>
          </p:cNvSpPr>
          <p:nvPr>
            <p:ph type="body" idx="1" hasCustomPrompt="1"/>
          </p:nvPr>
        </p:nvSpPr>
        <p:spPr>
          <a:xfrm>
            <a:off x="2483005" y="1953785"/>
            <a:ext cx="2088994" cy="2885400"/>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16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Joe Bloggs, Barrister</a:t>
            </a:r>
          </a:p>
          <a:p>
            <a:pPr lvl="0"/>
            <a:r>
              <a:rPr lang="en-GB" dirty="0"/>
              <a:t>T: 01234 567890</a:t>
            </a:r>
          </a:p>
          <a:p>
            <a:pPr lvl="0"/>
            <a:r>
              <a:rPr lang="en-GB" dirty="0"/>
              <a:t>E: </a:t>
            </a:r>
            <a:r>
              <a:rPr lang="en-GB" dirty="0" err="1"/>
              <a:t>joe@bloggs.co.uk</a:t>
            </a:r>
            <a:endParaRPr lang="en-GB" dirty="0"/>
          </a:p>
        </p:txBody>
      </p:sp>
      <p:sp>
        <p:nvSpPr>
          <p:cNvPr id="10" name="Picture Placeholder 3">
            <a:extLst>
              <a:ext uri="{FF2B5EF4-FFF2-40B4-BE49-F238E27FC236}">
                <a16:creationId xmlns:a16="http://schemas.microsoft.com/office/drawing/2014/main" xmlns="" id="{C099015D-504C-5146-A086-53DA938F91F8}"/>
              </a:ext>
            </a:extLst>
          </p:cNvPr>
          <p:cNvSpPr>
            <a:spLocks noGrp="1"/>
          </p:cNvSpPr>
          <p:nvPr>
            <p:ph type="pic" sz="quarter" idx="10"/>
          </p:nvPr>
        </p:nvSpPr>
        <p:spPr>
          <a:xfrm>
            <a:off x="457200" y="2026997"/>
            <a:ext cx="1906588" cy="2684037"/>
          </a:xfrm>
        </p:spPr>
        <p:txBody>
          <a:bodyPr/>
          <a:lstStyle>
            <a:lvl1pPr marL="76200" indent="0">
              <a:buNone/>
              <a:defRPr/>
            </a:lvl1pPr>
          </a:lstStyle>
          <a:p>
            <a:endParaRPr lang="en-US" dirty="0"/>
          </a:p>
        </p:txBody>
      </p:sp>
    </p:spTree>
    <p:extLst>
      <p:ext uri="{BB962C8B-B14F-4D97-AF65-F5344CB8AC3E}">
        <p14:creationId xmlns:p14="http://schemas.microsoft.com/office/powerpoint/2010/main" val="148500211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98ECF09-6B71-7E44-A7DA-30C4D165FE5F}"/>
              </a:ext>
            </a:extLst>
          </p:cNvPr>
          <p:cNvSpPr/>
          <p:nvPr userDrawn="1"/>
        </p:nvSpPr>
        <p:spPr>
          <a:xfrm>
            <a:off x="-19456" y="-7325"/>
            <a:ext cx="6838545" cy="5158150"/>
          </a:xfrm>
          <a:prstGeom prst="rect">
            <a:avLst/>
          </a:prstGeom>
          <a:gradFill>
            <a:gsLst>
              <a:gs pos="76000">
                <a:schemeClr val="accent1">
                  <a:alpha val="0"/>
                </a:schemeClr>
              </a:gs>
              <a:gs pos="20000">
                <a:schemeClr val="tx1">
                  <a:lumMod val="95000"/>
                  <a:lumOff val="5000"/>
                  <a:alpha val="84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0;p4">
            <a:extLst>
              <a:ext uri="{FF2B5EF4-FFF2-40B4-BE49-F238E27FC236}">
                <a16:creationId xmlns:a16="http://schemas.microsoft.com/office/drawing/2014/main" xmlns="" id="{35B02345-61DE-CF40-816D-A4A8BEE5A16E}"/>
              </a:ext>
            </a:extLst>
          </p:cNvPr>
          <p:cNvSpPr/>
          <p:nvPr userDrawn="1"/>
        </p:nvSpPr>
        <p:spPr>
          <a:xfrm>
            <a:off x="953988" y="-7325"/>
            <a:ext cx="7236025" cy="5158150"/>
          </a:xfrm>
          <a:custGeom>
            <a:avLst/>
            <a:gdLst/>
            <a:ahLst/>
            <a:cxnLst/>
            <a:rect l="l" t="t" r="r" b="b"/>
            <a:pathLst>
              <a:path w="289441" h="206326" extrusionOk="0">
                <a:moveTo>
                  <a:pt x="0" y="206326"/>
                </a:moveTo>
                <a:lnTo>
                  <a:pt x="90725" y="0"/>
                </a:lnTo>
                <a:lnTo>
                  <a:pt x="289441" y="0"/>
                </a:lnTo>
                <a:lnTo>
                  <a:pt x="199009" y="206033"/>
                </a:lnTo>
                <a:close/>
              </a:path>
            </a:pathLst>
          </a:custGeom>
          <a:solidFill>
            <a:schemeClr val="bg1">
              <a:alpha val="85000"/>
            </a:schemeClr>
          </a:solidFill>
          <a:ln>
            <a:noFill/>
          </a:ln>
        </p:spPr>
      </p:sp>
      <p:sp>
        <p:nvSpPr>
          <p:cNvPr id="4" name="Google Shape;23;p4">
            <a:extLst>
              <a:ext uri="{FF2B5EF4-FFF2-40B4-BE49-F238E27FC236}">
                <a16:creationId xmlns:a16="http://schemas.microsoft.com/office/drawing/2014/main" xmlns="" id="{BA2F7D82-CDD9-F34C-A89C-CA13C1F8BB64}"/>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24;p4">
            <a:extLst>
              <a:ext uri="{FF2B5EF4-FFF2-40B4-BE49-F238E27FC236}">
                <a16:creationId xmlns:a16="http://schemas.microsoft.com/office/drawing/2014/main" xmlns="" id="{1A42594D-9855-2445-B5ED-CB0CBD06198F}"/>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 name="Graphic 5">
            <a:extLst>
              <a:ext uri="{FF2B5EF4-FFF2-40B4-BE49-F238E27FC236}">
                <a16:creationId xmlns:a16="http://schemas.microsoft.com/office/drawing/2014/main" xmlns="" id="{C441C355-0EFC-D142-9505-3B238FEB943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13624" y="310609"/>
            <a:ext cx="1061270" cy="671883"/>
          </a:xfrm>
          <a:prstGeom prst="rect">
            <a:avLst/>
          </a:prstGeom>
        </p:spPr>
      </p:pic>
      <p:cxnSp>
        <p:nvCxnSpPr>
          <p:cNvPr id="7" name="Straight Connector 6">
            <a:extLst>
              <a:ext uri="{FF2B5EF4-FFF2-40B4-BE49-F238E27FC236}">
                <a16:creationId xmlns:a16="http://schemas.microsoft.com/office/drawing/2014/main" xmlns="" id="{211F5823-F1FB-3D47-9D39-E8CC65378B52}"/>
              </a:ext>
            </a:extLst>
          </p:cNvPr>
          <p:cNvCxnSpPr/>
          <p:nvPr userDrawn="1"/>
        </p:nvCxnSpPr>
        <p:spPr>
          <a:xfrm>
            <a:off x="-43576" y="1193897"/>
            <a:ext cx="1750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Google Shape;21;p4">
            <a:extLst>
              <a:ext uri="{FF2B5EF4-FFF2-40B4-BE49-F238E27FC236}">
                <a16:creationId xmlns:a16="http://schemas.microsoft.com/office/drawing/2014/main" xmlns="" id="{B1ECBEEB-F6F6-F146-A55C-0B123E512604}"/>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accent3">
                    <a:lumMod val="50000"/>
                  </a:schemeClr>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Questions Welcome</a:t>
            </a:r>
          </a:p>
        </p:txBody>
      </p:sp>
      <p:sp>
        <p:nvSpPr>
          <p:cNvPr id="9" name="Google Shape;21;p4">
            <a:extLst>
              <a:ext uri="{FF2B5EF4-FFF2-40B4-BE49-F238E27FC236}">
                <a16:creationId xmlns:a16="http://schemas.microsoft.com/office/drawing/2014/main" xmlns="" id="{32B918E1-FD52-DB42-8263-86E0AAD923C8}"/>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2"/>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Questions &amp; Answers</a:t>
            </a:r>
          </a:p>
        </p:txBody>
      </p:sp>
      <p:cxnSp>
        <p:nvCxnSpPr>
          <p:cNvPr id="10" name="Straight Connector 9">
            <a:extLst>
              <a:ext uri="{FF2B5EF4-FFF2-40B4-BE49-F238E27FC236}">
                <a16:creationId xmlns:a16="http://schemas.microsoft.com/office/drawing/2014/main" xmlns="" id="{19172545-D61A-C948-B158-C758663EA1ED}"/>
              </a:ext>
            </a:extLst>
          </p:cNvPr>
          <p:cNvCxnSpPr/>
          <p:nvPr userDrawn="1"/>
        </p:nvCxnSpPr>
        <p:spPr>
          <a:xfrm>
            <a:off x="3978614" y="2666403"/>
            <a:ext cx="11965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8935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xmlns="" id="{5198A56B-1EC4-E44D-8E67-6D3E3D6FC43F}"/>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73;p13">
            <a:extLst>
              <a:ext uri="{FF2B5EF4-FFF2-40B4-BE49-F238E27FC236}">
                <a16:creationId xmlns:a16="http://schemas.microsoft.com/office/drawing/2014/main" xmlns="" id="{9BD3C29E-19CF-AB47-8D9B-08E3DCD80990}"/>
              </a:ext>
            </a:extLst>
          </p:cNvPr>
          <p:cNvSpPr/>
          <p:nvPr userDrawn="1"/>
        </p:nvSpPr>
        <p:spPr>
          <a:xfrm>
            <a:off x="6907658"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40;p7">
            <a:extLst>
              <a:ext uri="{FF2B5EF4-FFF2-40B4-BE49-F238E27FC236}">
                <a16:creationId xmlns:a16="http://schemas.microsoft.com/office/drawing/2014/main" xmlns="" id="{AEE7B915-8F0E-7C47-839A-78A4A14D6227}"/>
              </a:ext>
            </a:extLst>
          </p:cNvPr>
          <p:cNvSpPr txBox="1">
            <a:spLocks noGrp="1"/>
          </p:cNvSpPr>
          <p:nvPr>
            <p:ph type="title" hasCustomPrompt="1"/>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Agenda</a:t>
            </a:r>
            <a:endParaRPr dirty="0"/>
          </a:p>
        </p:txBody>
      </p:sp>
      <p:sp>
        <p:nvSpPr>
          <p:cNvPr id="6" name="Google Shape;41;p7">
            <a:extLst>
              <a:ext uri="{FF2B5EF4-FFF2-40B4-BE49-F238E27FC236}">
                <a16:creationId xmlns:a16="http://schemas.microsoft.com/office/drawing/2014/main" xmlns="" id="{89781F9D-57EB-CD47-B132-C773243B102A}"/>
              </a:ext>
            </a:extLst>
          </p:cNvPr>
          <p:cNvSpPr txBox="1">
            <a:spLocks noGrp="1"/>
          </p:cNvSpPr>
          <p:nvPr>
            <p:ph type="body" idx="1" hasCustomPrompt="1"/>
          </p:nvPr>
        </p:nvSpPr>
        <p:spPr>
          <a:xfrm>
            <a:off x="457200" y="1421050"/>
            <a:ext cx="4013886" cy="2885400"/>
          </a:xfrm>
          <a:prstGeom prst="rect">
            <a:avLst/>
          </a:prstGeom>
        </p:spPr>
        <p:txBody>
          <a:bodyPr spcFirstLastPara="1" wrap="square" lIns="0" tIns="0" rIns="0" bIns="0" anchor="t" anchorCtr="0">
            <a:normAutofit/>
          </a:bodyPr>
          <a:lstStyle>
            <a:lvl1pPr marL="457200" lvl="0" indent="-342900" rtl="0">
              <a:spcBef>
                <a:spcPts val="600"/>
              </a:spcBef>
              <a:spcAft>
                <a:spcPts val="0"/>
              </a:spcAft>
              <a:buSzPct val="90000"/>
              <a:buFont typeface="+mj-lt"/>
              <a:buAutoNum type="arabicPeriod"/>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Item One</a:t>
            </a:r>
          </a:p>
          <a:p>
            <a:pPr lvl="0"/>
            <a:r>
              <a:rPr lang="en-GB" dirty="0"/>
              <a:t>Presentation item two</a:t>
            </a:r>
          </a:p>
          <a:p>
            <a:pPr lvl="0"/>
            <a:r>
              <a:rPr lang="en-GB" dirty="0"/>
              <a:t>Presentation item 3</a:t>
            </a:r>
          </a:p>
          <a:p>
            <a:pPr lvl="0"/>
            <a:r>
              <a:rPr lang="en-GB" dirty="0"/>
              <a:t>Item four</a:t>
            </a:r>
          </a:p>
          <a:p>
            <a:pPr lvl="0"/>
            <a:r>
              <a:rPr lang="en-GB" dirty="0"/>
              <a:t>Item five</a:t>
            </a:r>
          </a:p>
        </p:txBody>
      </p:sp>
      <p:pic>
        <p:nvPicPr>
          <p:cNvPr id="7" name="Graphic 6">
            <a:extLst>
              <a:ext uri="{FF2B5EF4-FFF2-40B4-BE49-F238E27FC236}">
                <a16:creationId xmlns:a16="http://schemas.microsoft.com/office/drawing/2014/main" xmlns="" id="{0ADD11E6-9D1D-0347-B8FB-DDF76E4F9EC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8" name="Straight Connector 7">
            <a:extLst>
              <a:ext uri="{FF2B5EF4-FFF2-40B4-BE49-F238E27FC236}">
                <a16:creationId xmlns:a16="http://schemas.microsoft.com/office/drawing/2014/main" xmlns="" id="{EE7A00BD-2354-2B4C-B2AE-62C2F90A2162}"/>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1731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Message">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xmlns="" id="{FF31943F-FAA5-E54C-9832-92E06C4CD619}"/>
              </a:ext>
            </a:extLst>
          </p:cNvPr>
          <p:cNvSpPr/>
          <p:nvPr userDrawn="1"/>
        </p:nvSpPr>
        <p:spPr>
          <a:xfrm>
            <a:off x="-18637" y="-7325"/>
            <a:ext cx="8208650" cy="5158150"/>
          </a:xfrm>
          <a:custGeom>
            <a:avLst/>
            <a:gdLst>
              <a:gd name="connsiteX0" fmla="*/ 38905 w 328346"/>
              <a:gd name="connsiteY0" fmla="*/ 206326 h 206326"/>
              <a:gd name="connsiteX1" fmla="*/ 0 w 328346"/>
              <a:gd name="connsiteY1" fmla="*/ 0 h 206326"/>
              <a:gd name="connsiteX2" fmla="*/ 328346 w 328346"/>
              <a:gd name="connsiteY2" fmla="*/ 0 h 206326"/>
              <a:gd name="connsiteX3" fmla="*/ 237914 w 328346"/>
              <a:gd name="connsiteY3" fmla="*/ 206033 h 206326"/>
              <a:gd name="connsiteX4" fmla="*/ 38905 w 328346"/>
              <a:gd name="connsiteY4" fmla="*/ 206326 h 206326"/>
              <a:gd name="connsiteX0" fmla="*/ 446 w 328346"/>
              <a:gd name="connsiteY0" fmla="*/ 206326 h 206326"/>
              <a:gd name="connsiteX1" fmla="*/ 0 w 328346"/>
              <a:gd name="connsiteY1" fmla="*/ 0 h 206326"/>
              <a:gd name="connsiteX2" fmla="*/ 328346 w 328346"/>
              <a:gd name="connsiteY2" fmla="*/ 0 h 206326"/>
              <a:gd name="connsiteX3" fmla="*/ 237914 w 328346"/>
              <a:gd name="connsiteY3" fmla="*/ 206033 h 206326"/>
              <a:gd name="connsiteX4" fmla="*/ 446 w 328346"/>
              <a:gd name="connsiteY4" fmla="*/ 206326 h 206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46" h="206326" extrusionOk="0">
                <a:moveTo>
                  <a:pt x="446" y="206326"/>
                </a:moveTo>
                <a:cubicBezTo>
                  <a:pt x="297" y="137551"/>
                  <a:pt x="149" y="68775"/>
                  <a:pt x="0" y="0"/>
                </a:cubicBezTo>
                <a:lnTo>
                  <a:pt x="328346" y="0"/>
                </a:lnTo>
                <a:lnTo>
                  <a:pt x="237914" y="206033"/>
                </a:lnTo>
                <a:lnTo>
                  <a:pt x="446" y="206326"/>
                </a:lnTo>
                <a:close/>
              </a:path>
            </a:pathLst>
          </a:custGeom>
          <a:solidFill>
            <a:schemeClr val="bg1">
              <a:alpha val="85000"/>
            </a:schemeClr>
          </a:solidFill>
          <a:ln>
            <a:noFill/>
          </a:ln>
        </p:spPr>
      </p:sp>
      <p:sp>
        <p:nvSpPr>
          <p:cNvPr id="4" name="Google Shape;21;p4">
            <a:extLst>
              <a:ext uri="{FF2B5EF4-FFF2-40B4-BE49-F238E27FC236}">
                <a16:creationId xmlns:a16="http://schemas.microsoft.com/office/drawing/2014/main" xmlns="" id="{CD90FB32-7CB2-E047-85D7-1796570862D5}"/>
              </a:ext>
            </a:extLst>
          </p:cNvPr>
          <p:cNvSpPr txBox="1">
            <a:spLocks noGrp="1"/>
          </p:cNvSpPr>
          <p:nvPr>
            <p:ph type="body" idx="1" hasCustomPrompt="1"/>
          </p:nvPr>
        </p:nvSpPr>
        <p:spPr>
          <a:xfrm>
            <a:off x="571500" y="683725"/>
            <a:ext cx="5430924" cy="2176207"/>
          </a:xfrm>
          <a:prstGeom prst="rect">
            <a:avLst/>
          </a:prstGeom>
        </p:spPr>
        <p:txBody>
          <a:bodyPr spcFirstLastPara="1" wrap="square" lIns="0" tIns="0" rIns="0" bIns="0" anchor="b" anchorCtr="0">
            <a:normAutofit/>
          </a:bodyPr>
          <a:lstStyle>
            <a:lvl1pPr marL="76200" lvl="0" indent="0" algn="l" rtl="0">
              <a:spcBef>
                <a:spcPts val="600"/>
              </a:spcBef>
              <a:spcAft>
                <a:spcPts val="0"/>
              </a:spcAft>
              <a:buSzPts val="2400"/>
              <a:buNone/>
              <a:defRPr sz="2400" b="0" i="1">
                <a:solidFill>
                  <a:schemeClr val="accent3">
                    <a:lumMod val="50000"/>
                  </a:schemeClr>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”Insert a quote or message here”</a:t>
            </a:r>
          </a:p>
        </p:txBody>
      </p:sp>
      <p:sp>
        <p:nvSpPr>
          <p:cNvPr id="6" name="Google Shape;24;p4">
            <a:extLst>
              <a:ext uri="{FF2B5EF4-FFF2-40B4-BE49-F238E27FC236}">
                <a16:creationId xmlns:a16="http://schemas.microsoft.com/office/drawing/2014/main" xmlns="" id="{F0D6F528-986F-1F49-817B-82E0842F8342}"/>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Text Placeholder 8">
            <a:extLst>
              <a:ext uri="{FF2B5EF4-FFF2-40B4-BE49-F238E27FC236}">
                <a16:creationId xmlns:a16="http://schemas.microsoft.com/office/drawing/2014/main" xmlns="" id="{109963B0-F757-5E48-ABD7-0615F1AC11A5}"/>
              </a:ext>
            </a:extLst>
          </p:cNvPr>
          <p:cNvSpPr>
            <a:spLocks noGrp="1"/>
          </p:cNvSpPr>
          <p:nvPr>
            <p:ph type="body" sz="quarter" idx="11" hasCustomPrompt="1"/>
          </p:nvPr>
        </p:nvSpPr>
        <p:spPr>
          <a:xfrm>
            <a:off x="571500" y="2978710"/>
            <a:ext cx="5430838" cy="404813"/>
          </a:xfrm>
        </p:spPr>
        <p:txBody>
          <a:bodyPr/>
          <a:lstStyle>
            <a:lvl1pPr marL="76200" indent="0">
              <a:buNone/>
              <a:defRPr b="1">
                <a:solidFill>
                  <a:schemeClr val="bg2"/>
                </a:solidFill>
                <a:latin typeface="+mn-lt"/>
              </a:defRPr>
            </a:lvl1pPr>
          </a:lstStyle>
          <a:p>
            <a:pPr lvl="0"/>
            <a:r>
              <a:rPr lang="en-US" dirty="0"/>
              <a:t>Name Surname, Barrister</a:t>
            </a:r>
          </a:p>
        </p:txBody>
      </p:sp>
    </p:spTree>
    <p:extLst>
      <p:ext uri="{BB962C8B-B14F-4D97-AF65-F5344CB8AC3E}">
        <p14:creationId xmlns:p14="http://schemas.microsoft.com/office/powerpoint/2010/main" val="683227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xmlns="" id="{633F9747-FD24-934C-99C4-E9E2321A0DFC}"/>
              </a:ext>
            </a:extLst>
          </p:cNvPr>
          <p:cNvSpPr/>
          <p:nvPr userDrawn="1"/>
        </p:nvSpPr>
        <p:spPr>
          <a:xfrm>
            <a:off x="953987" y="-14650"/>
            <a:ext cx="7236025" cy="5158150"/>
          </a:xfrm>
          <a:custGeom>
            <a:avLst/>
            <a:gdLst/>
            <a:ahLst/>
            <a:cxnLst/>
            <a:rect l="l" t="t" r="r" b="b"/>
            <a:pathLst>
              <a:path w="289441" h="206326" extrusionOk="0">
                <a:moveTo>
                  <a:pt x="0" y="206326"/>
                </a:moveTo>
                <a:lnTo>
                  <a:pt x="90725" y="0"/>
                </a:lnTo>
                <a:lnTo>
                  <a:pt x="289441" y="0"/>
                </a:lnTo>
                <a:lnTo>
                  <a:pt x="199009" y="206033"/>
                </a:lnTo>
                <a:close/>
              </a:path>
            </a:pathLst>
          </a:custGeom>
          <a:solidFill>
            <a:schemeClr val="bg2">
              <a:alpha val="85000"/>
            </a:schemeClr>
          </a:solidFill>
          <a:ln>
            <a:noFill/>
          </a:ln>
        </p:spPr>
      </p:sp>
      <p:sp>
        <p:nvSpPr>
          <p:cNvPr id="4" name="Google Shape;21;p4">
            <a:extLst>
              <a:ext uri="{FF2B5EF4-FFF2-40B4-BE49-F238E27FC236}">
                <a16:creationId xmlns:a16="http://schemas.microsoft.com/office/drawing/2014/main" xmlns="" id="{8173124A-16A0-2841-96E4-681BC85B968E}"/>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Please enjoy some refreshments</a:t>
            </a:r>
          </a:p>
        </p:txBody>
      </p:sp>
      <p:sp>
        <p:nvSpPr>
          <p:cNvPr id="5" name="Google Shape;23;p4">
            <a:extLst>
              <a:ext uri="{FF2B5EF4-FFF2-40B4-BE49-F238E27FC236}">
                <a16:creationId xmlns:a16="http://schemas.microsoft.com/office/drawing/2014/main" xmlns="" id="{743D5345-B3B0-BF4B-855B-E6F4C249BA16}"/>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24;p4">
            <a:extLst>
              <a:ext uri="{FF2B5EF4-FFF2-40B4-BE49-F238E27FC236}">
                <a16:creationId xmlns:a16="http://schemas.microsoft.com/office/drawing/2014/main" xmlns="" id="{DAF58669-01A4-CD43-B0C7-FC6C5B1DCB34}"/>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1"/>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1;p4">
            <a:extLst>
              <a:ext uri="{FF2B5EF4-FFF2-40B4-BE49-F238E27FC236}">
                <a16:creationId xmlns:a16="http://schemas.microsoft.com/office/drawing/2014/main" xmlns="" id="{5C50FE3C-0108-1546-8179-970A67AD1BAC}"/>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Coffee</a:t>
            </a:r>
          </a:p>
        </p:txBody>
      </p:sp>
      <p:cxnSp>
        <p:nvCxnSpPr>
          <p:cNvPr id="8" name="Straight Connector 7">
            <a:extLst>
              <a:ext uri="{FF2B5EF4-FFF2-40B4-BE49-F238E27FC236}">
                <a16:creationId xmlns:a16="http://schemas.microsoft.com/office/drawing/2014/main" xmlns="" id="{F65433C7-1131-5C4D-B56E-2F052A5D3A6F}"/>
              </a:ext>
            </a:extLst>
          </p:cNvPr>
          <p:cNvCxnSpPr/>
          <p:nvPr userDrawn="1"/>
        </p:nvCxnSpPr>
        <p:spPr>
          <a:xfrm>
            <a:off x="3978614" y="2666403"/>
            <a:ext cx="1196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3570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ffee Break No Image">
    <p:bg>
      <p:bgPr>
        <a:solidFill>
          <a:schemeClr val="bg1"/>
        </a:solidFill>
        <a:effectLst/>
      </p:bgPr>
    </p:bg>
    <p:spTree>
      <p:nvGrpSpPr>
        <p:cNvPr id="1" name=""/>
        <p:cNvGrpSpPr/>
        <p:nvPr/>
      </p:nvGrpSpPr>
      <p:grpSpPr>
        <a:xfrm>
          <a:off x="0" y="0"/>
          <a:ext cx="0" cy="0"/>
          <a:chOff x="0" y="0"/>
          <a:chExt cx="0" cy="0"/>
        </a:xfrm>
      </p:grpSpPr>
      <p:sp>
        <p:nvSpPr>
          <p:cNvPr id="3" name="Google Shape;20;p4">
            <a:extLst>
              <a:ext uri="{FF2B5EF4-FFF2-40B4-BE49-F238E27FC236}">
                <a16:creationId xmlns:a16="http://schemas.microsoft.com/office/drawing/2014/main" xmlns="" id="{97282D07-B80B-0345-88CE-CBAFABEF43C8}"/>
              </a:ext>
            </a:extLst>
          </p:cNvPr>
          <p:cNvSpPr/>
          <p:nvPr userDrawn="1"/>
        </p:nvSpPr>
        <p:spPr>
          <a:xfrm>
            <a:off x="926562" y="-14650"/>
            <a:ext cx="7263450" cy="5203875"/>
          </a:xfrm>
          <a:custGeom>
            <a:avLst/>
            <a:gdLst>
              <a:gd name="connsiteX0" fmla="*/ 0 w 289441"/>
              <a:gd name="connsiteY0" fmla="*/ 206326 h 207862"/>
              <a:gd name="connsiteX1" fmla="*/ 90725 w 289441"/>
              <a:gd name="connsiteY1" fmla="*/ 0 h 207862"/>
              <a:gd name="connsiteX2" fmla="*/ 289441 w 289441"/>
              <a:gd name="connsiteY2" fmla="*/ 0 h 207862"/>
              <a:gd name="connsiteX3" fmla="*/ 199009 w 289441"/>
              <a:gd name="connsiteY3" fmla="*/ 207862 h 207862"/>
              <a:gd name="connsiteX4" fmla="*/ 0 w 289441"/>
              <a:gd name="connsiteY4" fmla="*/ 206326 h 207862"/>
              <a:gd name="connsiteX0" fmla="*/ 0 w 290538"/>
              <a:gd name="connsiteY0" fmla="*/ 208155 h 208155"/>
              <a:gd name="connsiteX1" fmla="*/ 91822 w 290538"/>
              <a:gd name="connsiteY1" fmla="*/ 0 h 208155"/>
              <a:gd name="connsiteX2" fmla="*/ 290538 w 290538"/>
              <a:gd name="connsiteY2" fmla="*/ 0 h 208155"/>
              <a:gd name="connsiteX3" fmla="*/ 200106 w 290538"/>
              <a:gd name="connsiteY3" fmla="*/ 207862 h 208155"/>
              <a:gd name="connsiteX4" fmla="*/ 0 w 290538"/>
              <a:gd name="connsiteY4" fmla="*/ 208155 h 20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38" h="208155" extrusionOk="0">
                <a:moveTo>
                  <a:pt x="0" y="208155"/>
                </a:moveTo>
                <a:lnTo>
                  <a:pt x="91822" y="0"/>
                </a:lnTo>
                <a:lnTo>
                  <a:pt x="290538" y="0"/>
                </a:lnTo>
                <a:lnTo>
                  <a:pt x="200106" y="207862"/>
                </a:lnTo>
                <a:lnTo>
                  <a:pt x="0" y="208155"/>
                </a:lnTo>
                <a:close/>
              </a:path>
            </a:pathLst>
          </a:custGeom>
          <a:solidFill>
            <a:schemeClr val="bg2">
              <a:alpha val="85000"/>
            </a:schemeClr>
          </a:solidFill>
          <a:ln>
            <a:noFill/>
          </a:ln>
        </p:spPr>
      </p:sp>
      <p:sp>
        <p:nvSpPr>
          <p:cNvPr id="4" name="Google Shape;21;p4">
            <a:extLst>
              <a:ext uri="{FF2B5EF4-FFF2-40B4-BE49-F238E27FC236}">
                <a16:creationId xmlns:a16="http://schemas.microsoft.com/office/drawing/2014/main" xmlns="" id="{E36291F5-B959-124C-90B4-958A0E14C018}"/>
              </a:ext>
            </a:extLst>
          </p:cNvPr>
          <p:cNvSpPr txBox="1">
            <a:spLocks noGrp="1"/>
          </p:cNvSpPr>
          <p:nvPr>
            <p:ph type="body" idx="1" hasCustomPrompt="1"/>
          </p:nvPr>
        </p:nvSpPr>
        <p:spPr>
          <a:xfrm>
            <a:off x="3141624" y="2705316"/>
            <a:ext cx="2860800" cy="1254868"/>
          </a:xfrm>
          <a:prstGeom prst="rect">
            <a:avLst/>
          </a:prstGeom>
        </p:spPr>
        <p:txBody>
          <a:bodyPr spcFirstLastPara="1" wrap="square" lIns="0" tIns="0" rIns="0" bIns="0" anchor="t" anchorCtr="0">
            <a:noAutofit/>
          </a:bodyPr>
          <a:lstStyle>
            <a:lvl1pPr marL="76200" lvl="0" indent="0" algn="ctr" rtl="0">
              <a:spcBef>
                <a:spcPts val="600"/>
              </a:spcBef>
              <a:spcAft>
                <a:spcPts val="0"/>
              </a:spcAft>
              <a:buSzPts val="2400"/>
              <a:buNone/>
              <a:defRPr sz="2400" b="0" i="1">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Please enjoy some refreshments</a:t>
            </a:r>
          </a:p>
        </p:txBody>
      </p:sp>
      <p:sp>
        <p:nvSpPr>
          <p:cNvPr id="5" name="Google Shape;23;p4">
            <a:extLst>
              <a:ext uri="{FF2B5EF4-FFF2-40B4-BE49-F238E27FC236}">
                <a16:creationId xmlns:a16="http://schemas.microsoft.com/office/drawing/2014/main" xmlns="" id="{B4BBEF31-5063-984E-AAE3-0F939069149F}"/>
              </a:ext>
            </a:extLst>
          </p:cNvPr>
          <p:cNvSpPr/>
          <p:nvPr userDrawn="1"/>
        </p:nvSpPr>
        <p:spPr>
          <a:xfrm>
            <a:off x="1541829"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2"/>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24;p4">
            <a:extLst>
              <a:ext uri="{FF2B5EF4-FFF2-40B4-BE49-F238E27FC236}">
                <a16:creationId xmlns:a16="http://schemas.microsoft.com/office/drawing/2014/main" xmlns="" id="{30EA12EE-261A-1942-ABF2-3E1AA1661EDB}"/>
              </a:ext>
            </a:extLst>
          </p:cNvPr>
          <p:cNvSpPr/>
          <p:nvPr userDrawn="1"/>
        </p:nvSpPr>
        <p:spPr>
          <a:xfrm>
            <a:off x="6510921"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bg2"/>
          </a:solidFill>
          <a:ln>
            <a:noFill/>
          </a:ln>
          <a:effectLst>
            <a:outerShdw blurRad="71438"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21;p4">
            <a:extLst>
              <a:ext uri="{FF2B5EF4-FFF2-40B4-BE49-F238E27FC236}">
                <a16:creationId xmlns:a16="http://schemas.microsoft.com/office/drawing/2014/main" xmlns="" id="{10717F1A-F462-E145-85C2-A708758CA108}"/>
              </a:ext>
            </a:extLst>
          </p:cNvPr>
          <p:cNvSpPr txBox="1">
            <a:spLocks noGrp="1"/>
          </p:cNvSpPr>
          <p:nvPr>
            <p:ph type="body" idx="10" hasCustomPrompt="1"/>
          </p:nvPr>
        </p:nvSpPr>
        <p:spPr>
          <a:xfrm>
            <a:off x="3135660" y="1363275"/>
            <a:ext cx="2860800" cy="1254868"/>
          </a:xfrm>
          <a:prstGeom prst="rect">
            <a:avLst/>
          </a:prstGeom>
        </p:spPr>
        <p:txBody>
          <a:bodyPr spcFirstLastPara="1" wrap="square" lIns="0" tIns="0" rIns="0" bIns="0" anchor="b" anchorCtr="0">
            <a:noAutofit/>
          </a:bodyPr>
          <a:lstStyle>
            <a:lvl1pPr marL="76200" lvl="0" indent="0" algn="ctr" rtl="0">
              <a:spcBef>
                <a:spcPts val="600"/>
              </a:spcBef>
              <a:spcAft>
                <a:spcPts val="0"/>
              </a:spcAft>
              <a:buSzPts val="2400"/>
              <a:buNone/>
              <a:defRPr sz="3200" b="1" i="0">
                <a:solidFill>
                  <a:schemeClr val="bg1"/>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pPr lvl="0"/>
            <a:r>
              <a:rPr lang="en-GB" dirty="0"/>
              <a:t>It’s time for Coffee</a:t>
            </a:r>
          </a:p>
        </p:txBody>
      </p:sp>
      <p:cxnSp>
        <p:nvCxnSpPr>
          <p:cNvPr id="8" name="Straight Connector 7">
            <a:extLst>
              <a:ext uri="{FF2B5EF4-FFF2-40B4-BE49-F238E27FC236}">
                <a16:creationId xmlns:a16="http://schemas.microsoft.com/office/drawing/2014/main" xmlns="" id="{C67A5FFB-D817-6D44-B39C-7AD92F95C026}"/>
              </a:ext>
            </a:extLst>
          </p:cNvPr>
          <p:cNvCxnSpPr/>
          <p:nvPr userDrawn="1"/>
        </p:nvCxnSpPr>
        <p:spPr>
          <a:xfrm>
            <a:off x="3978614" y="2666403"/>
            <a:ext cx="1196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72932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amp; Image">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xmlns="" id="{A3340FF0-03B7-CB47-91E4-E9EF056F7E79}"/>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alpha val="85000"/>
            </a:schemeClr>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73;p13">
            <a:extLst>
              <a:ext uri="{FF2B5EF4-FFF2-40B4-BE49-F238E27FC236}">
                <a16:creationId xmlns:a16="http://schemas.microsoft.com/office/drawing/2014/main" xmlns="" id="{4B110E11-93D3-AD48-A507-8BF4E57EC19F}"/>
              </a:ext>
            </a:extLst>
          </p:cNvPr>
          <p:cNvSpPr/>
          <p:nvPr userDrawn="1"/>
        </p:nvSpPr>
        <p:spPr>
          <a:xfrm>
            <a:off x="6907658"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xmlns="" id="{4561E8D0-7088-0545-B381-5FF72374F8F5}"/>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xmlns="" id="{4B21F783-4199-604A-B9E0-292EB6F9AAF6}"/>
              </a:ext>
            </a:extLst>
          </p:cNvPr>
          <p:cNvSpPr txBox="1">
            <a:spLocks noGrp="1"/>
          </p:cNvSpPr>
          <p:nvPr>
            <p:ph type="body" idx="1"/>
          </p:nvPr>
        </p:nvSpPr>
        <p:spPr>
          <a:xfrm>
            <a:off x="457200" y="1421050"/>
            <a:ext cx="4114800" cy="2885400"/>
          </a:xfrm>
          <a:prstGeom prst="rect">
            <a:avLst/>
          </a:prstGeom>
        </p:spPr>
        <p:txBody>
          <a:bodyPr spcFirstLastPara="1" wrap="square" lIns="0" tIns="0" rIns="0" bIns="0" anchor="t" anchorCtr="0">
            <a:normAutofit/>
          </a:bodyPr>
          <a:lstStyle>
            <a:lvl1pPr marL="114300" lvl="0" indent="0" rtl="0">
              <a:spcBef>
                <a:spcPts val="600"/>
              </a:spcBef>
              <a:spcAft>
                <a:spcPts val="0"/>
              </a:spcAft>
              <a:buSzPts val="1800"/>
              <a:buFont typeface="Arial" panose="020B0604020202020204" pitchFamily="34" charset="0"/>
              <a:buNone/>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a:p>
            <a:pPr lvl="0"/>
            <a:endParaRPr lang="en-GB" dirty="0"/>
          </a:p>
        </p:txBody>
      </p:sp>
      <p:pic>
        <p:nvPicPr>
          <p:cNvPr id="9" name="Graphic 8">
            <a:extLst>
              <a:ext uri="{FF2B5EF4-FFF2-40B4-BE49-F238E27FC236}">
                <a16:creationId xmlns:a16="http://schemas.microsoft.com/office/drawing/2014/main" xmlns="" id="{23BDDD94-2BE1-F14C-AED9-B39047D37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xmlns="" id="{9C0F2234-0A23-2148-9B0E-AF21FF63AA29}"/>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5314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mp; Image Small">
    <p:spTree>
      <p:nvGrpSpPr>
        <p:cNvPr id="1" name=""/>
        <p:cNvGrpSpPr/>
        <p:nvPr/>
      </p:nvGrpSpPr>
      <p:grpSpPr>
        <a:xfrm>
          <a:off x="0" y="0"/>
          <a:ext cx="0" cy="0"/>
          <a:chOff x="0" y="0"/>
          <a:chExt cx="0" cy="0"/>
        </a:xfrm>
      </p:grpSpPr>
      <p:sp>
        <p:nvSpPr>
          <p:cNvPr id="11" name="Google Shape;72;p13">
            <a:extLst>
              <a:ext uri="{FF2B5EF4-FFF2-40B4-BE49-F238E27FC236}">
                <a16:creationId xmlns:a16="http://schemas.microsoft.com/office/drawing/2014/main" xmlns="" id="{F210A2CB-7FA8-2B4A-9928-B2B994E75D51}"/>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C255709C-A653-2D4E-AF67-1C1D718C9DF0}"/>
              </a:ext>
            </a:extLst>
          </p:cNvPr>
          <p:cNvSpPr/>
          <p:nvPr userDrawn="1"/>
        </p:nvSpPr>
        <p:spPr>
          <a:xfrm>
            <a:off x="6882874"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accent1"/>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xmlns="" id="{20A9C4E6-9047-AB45-90BF-7C65332DB9CE}"/>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xmlns="" id="{8FB2213C-06DA-E740-B190-F0F6D4334800}"/>
              </a:ext>
            </a:extLst>
          </p:cNvPr>
          <p:cNvSpPr txBox="1">
            <a:spLocks noGrp="1"/>
          </p:cNvSpPr>
          <p:nvPr>
            <p:ph type="body" idx="1"/>
          </p:nvPr>
        </p:nvSpPr>
        <p:spPr>
          <a:xfrm>
            <a:off x="457199" y="1421050"/>
            <a:ext cx="5343899" cy="2885400"/>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pic>
        <p:nvPicPr>
          <p:cNvPr id="9" name="Graphic 8">
            <a:extLst>
              <a:ext uri="{FF2B5EF4-FFF2-40B4-BE49-F238E27FC236}">
                <a16:creationId xmlns:a16="http://schemas.microsoft.com/office/drawing/2014/main" xmlns="" id="{EA70377B-2991-2641-9FC4-047951EAB6F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xmlns="" id="{05EA9512-C030-E14C-85EE-8D1D2730CC49}"/>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0115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No Image">
    <p:bg>
      <p:bgPr>
        <a:gradFill>
          <a:gsLst>
            <a:gs pos="100000">
              <a:schemeClr val="accent1">
                <a:alpha val="91000"/>
              </a:schemeClr>
            </a:gs>
            <a:gs pos="69000">
              <a:schemeClr val="accent1"/>
            </a:gs>
          </a:gsLst>
          <a:lin ang="1200000" scaled="0"/>
        </a:gradFill>
        <a:effectLst/>
      </p:bgPr>
    </p:bg>
    <p:spTree>
      <p:nvGrpSpPr>
        <p:cNvPr id="1" name=""/>
        <p:cNvGrpSpPr/>
        <p:nvPr/>
      </p:nvGrpSpPr>
      <p:grpSpPr>
        <a:xfrm>
          <a:off x="0" y="0"/>
          <a:ext cx="0" cy="0"/>
          <a:chOff x="0" y="0"/>
          <a:chExt cx="0" cy="0"/>
        </a:xfrm>
      </p:grpSpPr>
      <p:sp>
        <p:nvSpPr>
          <p:cNvPr id="13" name="Google Shape;72;p13">
            <a:extLst>
              <a:ext uri="{FF2B5EF4-FFF2-40B4-BE49-F238E27FC236}">
                <a16:creationId xmlns:a16="http://schemas.microsoft.com/office/drawing/2014/main" xmlns="" id="{CCEF8ED2-8496-3E46-A811-497579EFE9D3}"/>
              </a:ext>
            </a:extLst>
          </p:cNvPr>
          <p:cNvSpPr/>
          <p:nvPr userDrawn="1"/>
        </p:nvSpPr>
        <p:spPr>
          <a:xfrm>
            <a:off x="1" y="-19"/>
            <a:ext cx="8497022" cy="5147878"/>
          </a:xfrm>
          <a:custGeom>
            <a:avLst/>
            <a:gdLst>
              <a:gd name="connsiteX0" fmla="*/ 3641261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3641261 w 6811444"/>
              <a:gd name="connsiteY4" fmla="*/ 4202349 h 4202349"/>
              <a:gd name="connsiteX0" fmla="*/ 5176442 w 6811444"/>
              <a:gd name="connsiteY0" fmla="*/ 4202349 h 4202349"/>
              <a:gd name="connsiteX1" fmla="*/ 0 w 6811444"/>
              <a:gd name="connsiteY1" fmla="*/ 4202349 h 4202349"/>
              <a:gd name="connsiteX2" fmla="*/ 0 w 6811444"/>
              <a:gd name="connsiteY2" fmla="*/ 0 h 4202349"/>
              <a:gd name="connsiteX3" fmla="*/ 6811444 w 6811444"/>
              <a:gd name="connsiteY3" fmla="*/ 0 h 4202349"/>
              <a:gd name="connsiteX4" fmla="*/ 5176442 w 6811444"/>
              <a:gd name="connsiteY4" fmla="*/ 4202349 h 4202349"/>
              <a:gd name="connsiteX0" fmla="*/ 5176442 w 6908148"/>
              <a:gd name="connsiteY0" fmla="*/ 4202349 h 4202349"/>
              <a:gd name="connsiteX1" fmla="*/ 0 w 6908148"/>
              <a:gd name="connsiteY1" fmla="*/ 4202349 h 4202349"/>
              <a:gd name="connsiteX2" fmla="*/ 0 w 6908148"/>
              <a:gd name="connsiteY2" fmla="*/ 0 h 4202349"/>
              <a:gd name="connsiteX3" fmla="*/ 6908148 w 6908148"/>
              <a:gd name="connsiteY3" fmla="*/ 0 h 4202349"/>
              <a:gd name="connsiteX4" fmla="*/ 5176442 w 6908148"/>
              <a:gd name="connsiteY4" fmla="*/ 4202349 h 420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48" h="4202349" extrusionOk="0">
                <a:moveTo>
                  <a:pt x="5176442" y="4202349"/>
                </a:moveTo>
                <a:lnTo>
                  <a:pt x="0" y="4202349"/>
                </a:lnTo>
                <a:lnTo>
                  <a:pt x="0" y="0"/>
                </a:lnTo>
                <a:lnTo>
                  <a:pt x="6908148" y="0"/>
                </a:lnTo>
                <a:lnTo>
                  <a:pt x="5176442" y="4202349"/>
                </a:lnTo>
                <a:close/>
              </a:path>
            </a:pathLst>
          </a:custGeom>
          <a:solidFill>
            <a:schemeClr val="bg1"/>
          </a:solidFill>
          <a:ln>
            <a:noFill/>
          </a:ln>
          <a:effectLst>
            <a:outerShdw dist="9525" algn="bl" rotWithShape="0">
              <a:schemeClr val="lt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73;p13">
            <a:extLst>
              <a:ext uri="{FF2B5EF4-FFF2-40B4-BE49-F238E27FC236}">
                <a16:creationId xmlns:a16="http://schemas.microsoft.com/office/drawing/2014/main" xmlns="" id="{E968CA53-867C-244E-92D8-041E9B16C6FE}"/>
              </a:ext>
            </a:extLst>
          </p:cNvPr>
          <p:cNvSpPr/>
          <p:nvPr userDrawn="1"/>
        </p:nvSpPr>
        <p:spPr>
          <a:xfrm>
            <a:off x="6925183" y="1718977"/>
            <a:ext cx="1076623" cy="1739172"/>
          </a:xfrm>
          <a:custGeom>
            <a:avLst/>
            <a:gdLst/>
            <a:ahLst/>
            <a:cxnLst/>
            <a:rect l="l" t="t" r="r" b="b"/>
            <a:pathLst>
              <a:path w="875303" h="1419732" extrusionOk="0">
                <a:moveTo>
                  <a:pt x="617692" y="0"/>
                </a:moveTo>
                <a:lnTo>
                  <a:pt x="0" y="1419733"/>
                </a:lnTo>
                <a:lnTo>
                  <a:pt x="257611" y="1419733"/>
                </a:lnTo>
                <a:lnTo>
                  <a:pt x="875303" y="0"/>
                </a:lnTo>
                <a:lnTo>
                  <a:pt x="617692" y="0"/>
                </a:lnTo>
                <a:close/>
              </a:path>
            </a:pathLst>
          </a:custGeom>
          <a:solidFill>
            <a:schemeClr val="tx2"/>
          </a:solidFill>
          <a:ln>
            <a:noFill/>
          </a:ln>
          <a:effectLst>
            <a:outerShdw blurRad="57150" dist="1905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40;p7">
            <a:extLst>
              <a:ext uri="{FF2B5EF4-FFF2-40B4-BE49-F238E27FC236}">
                <a16:creationId xmlns:a16="http://schemas.microsoft.com/office/drawing/2014/main" xmlns="" id="{4F8B7AC4-9239-5842-9410-BF16F4EFC517}"/>
              </a:ext>
            </a:extLst>
          </p:cNvPr>
          <p:cNvSpPr txBox="1">
            <a:spLocks noGrp="1"/>
          </p:cNvSpPr>
          <p:nvPr>
            <p:ph type="title"/>
          </p:nvPr>
        </p:nvSpPr>
        <p:spPr>
          <a:xfrm>
            <a:off x="457200" y="587675"/>
            <a:ext cx="5343900" cy="7188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200" b="1" i="0">
                <a:latin typeface="Calibri" panose="020F0502020204030204" pitchFamily="34" charset="0"/>
                <a:cs typeface="Calibri" panose="020F050202020403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dirty="0"/>
              <a:t>Click to edit Master title style</a:t>
            </a:r>
            <a:endParaRPr dirty="0"/>
          </a:p>
        </p:txBody>
      </p:sp>
      <p:sp>
        <p:nvSpPr>
          <p:cNvPr id="8" name="Google Shape;41;p7">
            <a:extLst>
              <a:ext uri="{FF2B5EF4-FFF2-40B4-BE49-F238E27FC236}">
                <a16:creationId xmlns:a16="http://schemas.microsoft.com/office/drawing/2014/main" xmlns="" id="{BE2CC0BD-71D4-224B-9889-5092C0E038FE}"/>
              </a:ext>
            </a:extLst>
          </p:cNvPr>
          <p:cNvSpPr txBox="1">
            <a:spLocks noGrp="1"/>
          </p:cNvSpPr>
          <p:nvPr>
            <p:ph type="body" idx="1"/>
          </p:nvPr>
        </p:nvSpPr>
        <p:spPr>
          <a:xfrm>
            <a:off x="457200" y="1421050"/>
            <a:ext cx="4114800" cy="2885400"/>
          </a:xfrm>
          <a:prstGeom prst="rect">
            <a:avLst/>
          </a:prstGeom>
        </p:spPr>
        <p:txBody>
          <a:bodyPr spcFirstLastPara="1" wrap="square" lIns="0" tIns="0" rIns="0" bIns="0" anchor="t" anchorCtr="0">
            <a:normAutofit/>
          </a:bodyPr>
          <a:lstStyle>
            <a:lvl1pPr marL="400050" lvl="0" indent="-285750" rtl="0">
              <a:spcBef>
                <a:spcPts val="600"/>
              </a:spcBef>
              <a:spcAft>
                <a:spcPts val="0"/>
              </a:spcAft>
              <a:buSzPts val="1800"/>
              <a:buFont typeface="Arial" panose="020B0604020202020204" pitchFamily="34" charset="0"/>
              <a:buChar char="•"/>
              <a:defRPr sz="2400" b="0" i="0">
                <a:solidFill>
                  <a:schemeClr val="accent3">
                    <a:lumMod val="50000"/>
                  </a:schemeClr>
                </a:solidFill>
                <a:latin typeface="Calibri" panose="020F0502020204030204" pitchFamily="34" charset="0"/>
                <a:cs typeface="Calibri" panose="020F050202020403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GB" dirty="0"/>
              <a:t>Click to edit Master text styles</a:t>
            </a:r>
          </a:p>
        </p:txBody>
      </p:sp>
      <p:pic>
        <p:nvPicPr>
          <p:cNvPr id="9" name="Graphic 8">
            <a:extLst>
              <a:ext uri="{FF2B5EF4-FFF2-40B4-BE49-F238E27FC236}">
                <a16:creationId xmlns:a16="http://schemas.microsoft.com/office/drawing/2014/main" xmlns="" id="{C81A6314-2991-5846-B1A7-81696A278F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1656" y="4673197"/>
            <a:ext cx="598467" cy="378885"/>
          </a:xfrm>
          <a:prstGeom prst="rect">
            <a:avLst/>
          </a:prstGeom>
        </p:spPr>
      </p:pic>
      <p:cxnSp>
        <p:nvCxnSpPr>
          <p:cNvPr id="10" name="Straight Connector 9">
            <a:extLst>
              <a:ext uri="{FF2B5EF4-FFF2-40B4-BE49-F238E27FC236}">
                <a16:creationId xmlns:a16="http://schemas.microsoft.com/office/drawing/2014/main" xmlns="" id="{7D06E372-E505-4446-BB69-86B085D6764A}"/>
              </a:ext>
            </a:extLst>
          </p:cNvPr>
          <p:cNvCxnSpPr>
            <a:cxnSpLocks/>
          </p:cNvCxnSpPr>
          <p:nvPr userDrawn="1"/>
        </p:nvCxnSpPr>
        <p:spPr>
          <a:xfrm>
            <a:off x="-7883" y="4552555"/>
            <a:ext cx="9944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0074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21">
            <a:lum/>
          </a:blip>
          <a:srcRect/>
          <a:stretch>
            <a:fillRect t="-16000" b="-16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7675"/>
            <a:ext cx="5343900" cy="7188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1pPr>
            <a:lvl2pPr lvl="1"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2pPr>
            <a:lvl3pPr lvl="2"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3pPr>
            <a:lvl4pPr lvl="3"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4pPr>
            <a:lvl5pPr lvl="4"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5pPr>
            <a:lvl6pPr lvl="5"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6pPr>
            <a:lvl7pPr lvl="6"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7pPr>
            <a:lvl8pPr lvl="7"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8pPr>
            <a:lvl9pPr lvl="8" rtl="0">
              <a:lnSpc>
                <a:spcPct val="90000"/>
              </a:lnSpc>
              <a:spcBef>
                <a:spcPts val="0"/>
              </a:spcBef>
              <a:spcAft>
                <a:spcPts val="0"/>
              </a:spcAft>
              <a:buClr>
                <a:schemeClr val="accent1"/>
              </a:buClr>
              <a:buSzPts val="3000"/>
              <a:buFont typeface="News Cycle"/>
              <a:buNone/>
              <a:defRPr sz="3000">
                <a:solidFill>
                  <a:schemeClr val="accent1"/>
                </a:solidFill>
                <a:latin typeface="News Cycle"/>
                <a:ea typeface="News Cycle"/>
                <a:cs typeface="News Cycle"/>
                <a:sym typeface="News Cycle"/>
              </a:defRPr>
            </a:lvl9pPr>
          </a:lstStyle>
          <a:p>
            <a:r>
              <a:rPr lang="en-GB" dirty="0"/>
              <a:t>Title goes here</a:t>
            </a:r>
            <a:endParaRPr dirty="0"/>
          </a:p>
        </p:txBody>
      </p:sp>
      <p:sp>
        <p:nvSpPr>
          <p:cNvPr id="7" name="Google Shape;7;p1"/>
          <p:cNvSpPr txBox="1">
            <a:spLocks noGrp="1"/>
          </p:cNvSpPr>
          <p:nvPr>
            <p:ph type="body" idx="1"/>
          </p:nvPr>
        </p:nvSpPr>
        <p:spPr>
          <a:xfrm>
            <a:off x="457200" y="1421049"/>
            <a:ext cx="4574700" cy="31230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News Cycle"/>
              <a:buChar char="╸"/>
              <a:defRPr sz="2400">
                <a:solidFill>
                  <a:schemeClr val="lt1"/>
                </a:solidFill>
                <a:latin typeface="News Cycle"/>
                <a:ea typeface="News Cycle"/>
                <a:cs typeface="News Cycle"/>
                <a:sym typeface="News Cycle"/>
              </a:defRPr>
            </a:lvl1pPr>
            <a:lvl2pPr marL="914400" lvl="1"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2pPr>
            <a:lvl3pPr marL="1371600" lvl="2"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3pPr>
            <a:lvl4pPr marL="1828800" lvl="3" indent="-381000" rtl="0">
              <a:spcBef>
                <a:spcPts val="0"/>
              </a:spcBef>
              <a:spcAft>
                <a:spcPts val="0"/>
              </a:spcAft>
              <a:buClr>
                <a:schemeClr val="dk2"/>
              </a:buClr>
              <a:buSzPts val="2400"/>
              <a:buFont typeface="News Cycle"/>
              <a:buChar char="-"/>
              <a:defRPr sz="2400">
                <a:solidFill>
                  <a:schemeClr val="lt1"/>
                </a:solidFill>
                <a:latin typeface="News Cycle"/>
                <a:ea typeface="News Cycle"/>
                <a:cs typeface="News Cycle"/>
                <a:sym typeface="News Cycle"/>
              </a:defRPr>
            </a:lvl4pPr>
            <a:lvl5pPr marL="2286000" lvl="4"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5pPr>
            <a:lvl6pPr marL="2743200" lvl="5"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6pPr>
            <a:lvl7pPr marL="3200400" lvl="6"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7pPr>
            <a:lvl8pPr marL="3657600" lvl="7"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8pPr>
            <a:lvl9pPr marL="4114800" lvl="8" indent="-381000" rtl="0">
              <a:spcBef>
                <a:spcPts val="0"/>
              </a:spcBef>
              <a:spcAft>
                <a:spcPts val="0"/>
              </a:spcAft>
              <a:buClr>
                <a:schemeClr val="lt1"/>
              </a:buClr>
              <a:buSzPts val="2400"/>
              <a:buFont typeface="News Cycle"/>
              <a:buChar char="■"/>
              <a:defRPr sz="2400">
                <a:solidFill>
                  <a:schemeClr val="lt1"/>
                </a:solidFill>
                <a:latin typeface="News Cycle"/>
                <a:ea typeface="News Cycle"/>
                <a:cs typeface="News Cycle"/>
                <a:sym typeface="News Cycle"/>
              </a:defRPr>
            </a:lvl9pPr>
          </a:lstStyle>
          <a:p>
            <a:r>
              <a:rPr lang="en-GB" dirty="0" err="1"/>
              <a:t>Kugjb</a:t>
            </a:r>
            <a:r>
              <a:rPr lang="en-GB" dirty="0"/>
              <a:t> </a:t>
            </a:r>
            <a:r>
              <a:rPr lang="en-GB" dirty="0" err="1"/>
              <a:t>mjhv</a:t>
            </a:r>
            <a:endParaRPr dirty="0"/>
          </a:p>
        </p:txBody>
      </p:sp>
      <p:cxnSp>
        <p:nvCxnSpPr>
          <p:cNvPr id="9" name="Google Shape;9;p1"/>
          <p:cNvCxnSpPr>
            <a:stCxn id="7" idx="1"/>
          </p:cNvCxnSpPr>
          <p:nvPr/>
        </p:nvCxnSpPr>
        <p:spPr>
          <a:xfrm>
            <a:off x="457200" y="2982549"/>
            <a:ext cx="0" cy="0"/>
          </a:xfrm>
          <a:prstGeom prst="straightConnector1">
            <a:avLst/>
          </a:prstGeom>
          <a:noFill/>
          <a:ln w="9525" cap="flat" cmpd="sng">
            <a:solidFill>
              <a:schemeClr val="dk2"/>
            </a:solidFill>
            <a:prstDash val="solid"/>
            <a:round/>
            <a:headEnd type="none" w="med" len="med"/>
            <a:tailEnd type="none" w="med" len="med"/>
          </a:ln>
        </p:spPr>
      </p:cxnSp>
      <p:sp>
        <p:nvSpPr>
          <p:cNvPr id="8" name="Rectangle 4">
            <a:extLst>
              <a:ext uri="{FF2B5EF4-FFF2-40B4-BE49-F238E27FC236}">
                <a16:creationId xmlns:a16="http://schemas.microsoft.com/office/drawing/2014/main" xmlns="" id="{2EF5862C-CDA6-EF48-93C1-715C5E8C862E}"/>
              </a:ext>
            </a:extLst>
          </p:cNvPr>
          <p:cNvSpPr/>
          <p:nvPr userDrawn="1"/>
        </p:nvSpPr>
        <p:spPr>
          <a:xfrm>
            <a:off x="7347230" y="4553776"/>
            <a:ext cx="1806498" cy="599451"/>
          </a:xfrm>
          <a:custGeom>
            <a:avLst/>
            <a:gdLst>
              <a:gd name="connsiteX0" fmla="*/ 0 w 1806498"/>
              <a:gd name="connsiteY0" fmla="*/ 0 h 599451"/>
              <a:gd name="connsiteX1" fmla="*/ 1806498 w 1806498"/>
              <a:gd name="connsiteY1" fmla="*/ 0 h 599451"/>
              <a:gd name="connsiteX2" fmla="*/ 1806498 w 1806498"/>
              <a:gd name="connsiteY2" fmla="*/ 599451 h 599451"/>
              <a:gd name="connsiteX3" fmla="*/ 0 w 1806498"/>
              <a:gd name="connsiteY3" fmla="*/ 599451 h 599451"/>
              <a:gd name="connsiteX4" fmla="*/ 0 w 1806498"/>
              <a:gd name="connsiteY4" fmla="*/ 0 h 599451"/>
              <a:gd name="connsiteX0" fmla="*/ 260196 w 1806498"/>
              <a:gd name="connsiteY0" fmla="*/ 0 h 599451"/>
              <a:gd name="connsiteX1" fmla="*/ 1806498 w 1806498"/>
              <a:gd name="connsiteY1" fmla="*/ 0 h 599451"/>
              <a:gd name="connsiteX2" fmla="*/ 1806498 w 1806498"/>
              <a:gd name="connsiteY2" fmla="*/ 599451 h 599451"/>
              <a:gd name="connsiteX3" fmla="*/ 0 w 1806498"/>
              <a:gd name="connsiteY3" fmla="*/ 599451 h 599451"/>
              <a:gd name="connsiteX4" fmla="*/ 260196 w 1806498"/>
              <a:gd name="connsiteY4" fmla="*/ 0 h 599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498" h="599451">
                <a:moveTo>
                  <a:pt x="260196" y="0"/>
                </a:moveTo>
                <a:lnTo>
                  <a:pt x="1806498" y="0"/>
                </a:lnTo>
                <a:lnTo>
                  <a:pt x="1806498" y="599451"/>
                </a:lnTo>
                <a:lnTo>
                  <a:pt x="0" y="599451"/>
                </a:lnTo>
                <a:lnTo>
                  <a:pt x="2601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C1C384F-A371-0640-86E9-FB8CC7063A03}"/>
              </a:ext>
            </a:extLst>
          </p:cNvPr>
          <p:cNvSpPr txBox="1"/>
          <p:nvPr userDrawn="1"/>
        </p:nvSpPr>
        <p:spPr>
          <a:xfrm>
            <a:off x="7603592" y="4709340"/>
            <a:ext cx="1410510" cy="307777"/>
          </a:xfrm>
          <a:prstGeom prst="rect">
            <a:avLst/>
          </a:prstGeom>
          <a:noFill/>
        </p:spPr>
        <p:txBody>
          <a:bodyPr wrap="square" rtlCol="0">
            <a:spAutoFit/>
          </a:bodyPr>
          <a:lstStyle/>
          <a:p>
            <a:pPr algn="r"/>
            <a:r>
              <a:rPr lang="en-US" dirty="0">
                <a:solidFill>
                  <a:schemeClr val="bg1"/>
                </a:solidFill>
                <a:latin typeface="+mn-lt"/>
              </a:rPr>
              <a:t>www.3pb.co.uk</a:t>
            </a:r>
          </a:p>
        </p:txBody>
      </p:sp>
      <p:sp>
        <p:nvSpPr>
          <p:cNvPr id="2" name="TextBox 1">
            <a:extLst>
              <a:ext uri="{FF2B5EF4-FFF2-40B4-BE49-F238E27FC236}">
                <a16:creationId xmlns:a16="http://schemas.microsoft.com/office/drawing/2014/main" xmlns="" id="{9330DE33-B404-7D4F-93C3-2486B4432F07}"/>
              </a:ext>
            </a:extLst>
          </p:cNvPr>
          <p:cNvSpPr txBox="1"/>
          <p:nvPr userDrawn="1"/>
        </p:nvSpPr>
        <p:spPr>
          <a:xfrm>
            <a:off x="3204117" y="133815"/>
            <a:ext cx="184731" cy="307777"/>
          </a:xfrm>
          <a:prstGeom prst="rect">
            <a:avLst/>
          </a:prstGeom>
          <a:noFill/>
        </p:spPr>
        <p:txBody>
          <a:bodyPr wrap="none" rtlCol="0">
            <a:spAutoFit/>
          </a:bodyPr>
          <a:lstStyle/>
          <a:p>
            <a:endParaRPr lang="en-US" dirty="0"/>
          </a:p>
        </p:txBody>
      </p:sp>
    </p:spTree>
  </p:cSld>
  <p:clrMap bg1="lt1" tx1="dk1" bg2="dk2" tx2="lt2" accent1="accent1" accent2="accent2" accent3="accent3" accent4="accent4" accent5="accent5" accent6="accent6" hlink="hlink" folHlink="folHlink"/>
  <p:sldLayoutIdLst>
    <p:sldLayoutId id="2147483696"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82" r:id="rId11"/>
    <p:sldLayoutId id="2147483691" r:id="rId12"/>
    <p:sldLayoutId id="2147483697" r:id="rId13"/>
    <p:sldLayoutId id="2147483698" r:id="rId14"/>
    <p:sldLayoutId id="2147483699" r:id="rId15"/>
    <p:sldLayoutId id="2147483692" r:id="rId16"/>
    <p:sldLayoutId id="2147483693" r:id="rId17"/>
    <p:sldLayoutId id="2147483694" r:id="rId18"/>
    <p:sldLayoutId id="2147483695" r:id="rId1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eaLnBrk="1" hangingPunct="1">
        <a:lnSpc>
          <a:spcPct val="100000"/>
        </a:lnSpc>
        <a:spcBef>
          <a:spcPts val="0"/>
        </a:spcBef>
        <a:spcAft>
          <a:spcPts val="0"/>
        </a:spcAft>
        <a:buClr>
          <a:srgbClr val="000000"/>
        </a:buClr>
        <a:buFont typeface="Arial"/>
        <a:buNone/>
        <a:defRPr sz="1400" b="0" i="0" u="none" strike="noStrike" cap="none">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F5FE1-D5D5-2470-D116-EBE26564A31B}"/>
              </a:ext>
            </a:extLst>
          </p:cNvPr>
          <p:cNvSpPr>
            <a:spLocks noGrp="1"/>
          </p:cNvSpPr>
          <p:nvPr>
            <p:ph type="ctrTitle"/>
          </p:nvPr>
        </p:nvSpPr>
        <p:spPr>
          <a:xfrm>
            <a:off x="457200" y="1873800"/>
            <a:ext cx="6940296" cy="1007400"/>
          </a:xfrm>
        </p:spPr>
        <p:txBody>
          <a:bodyPr/>
          <a:lstStyle/>
          <a:p>
            <a:r>
              <a:rPr lang="en-US" dirty="0"/>
              <a:t>New Offences</a:t>
            </a:r>
          </a:p>
        </p:txBody>
      </p:sp>
      <p:sp>
        <p:nvSpPr>
          <p:cNvPr id="3" name="Subtitle 2">
            <a:extLst>
              <a:ext uri="{FF2B5EF4-FFF2-40B4-BE49-F238E27FC236}">
                <a16:creationId xmlns:a16="http://schemas.microsoft.com/office/drawing/2014/main" xmlns="" id="{458A4C4E-F462-2A53-96A9-5E42F62B0632}"/>
              </a:ext>
            </a:extLst>
          </p:cNvPr>
          <p:cNvSpPr>
            <a:spLocks noGrp="1"/>
          </p:cNvSpPr>
          <p:nvPr>
            <p:ph type="subTitle" idx="1"/>
          </p:nvPr>
        </p:nvSpPr>
        <p:spPr>
          <a:xfrm>
            <a:off x="389104" y="2978101"/>
            <a:ext cx="5965976" cy="291600"/>
          </a:xfrm>
        </p:spPr>
        <p:txBody>
          <a:bodyPr/>
          <a:lstStyle/>
          <a:p>
            <a:r>
              <a:rPr lang="en-US" dirty="0"/>
              <a:t>Olivia McGonigle (pupil)</a:t>
            </a:r>
          </a:p>
          <a:p>
            <a:r>
              <a:rPr lang="en-US" dirty="0"/>
              <a:t>July 2022</a:t>
            </a:r>
          </a:p>
          <a:p>
            <a:endParaRPr lang="en-US" dirty="0"/>
          </a:p>
        </p:txBody>
      </p:sp>
    </p:spTree>
    <p:extLst>
      <p:ext uri="{BB962C8B-B14F-4D97-AF65-F5344CB8AC3E}">
        <p14:creationId xmlns:p14="http://schemas.microsoft.com/office/powerpoint/2010/main" val="3101961054"/>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r>
              <a:rPr lang="en-US" dirty="0"/>
              <a:t>Text</a:t>
            </a:r>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6915666" cy="718800"/>
          </a:xfrm>
        </p:spPr>
        <p:txBody>
          <a:bodyPr/>
          <a:lstStyle/>
          <a:p>
            <a:r>
              <a:rPr lang="en-US" dirty="0"/>
              <a:t>Causing injury by careless, or inconsiderate, driving </a:t>
            </a:r>
          </a:p>
        </p:txBody>
      </p:sp>
      <p:pic>
        <p:nvPicPr>
          <p:cNvPr id="4" name="Picture 3" descr="Graphical user interface, text, application, email&#10;&#10;Description automatically generated">
            <a:extLst>
              <a:ext uri="{FF2B5EF4-FFF2-40B4-BE49-F238E27FC236}">
                <a16:creationId xmlns:a16="http://schemas.microsoft.com/office/drawing/2014/main" xmlns="" id="{86A78E72-DE7A-4BAF-A353-80EAEBC7D152}"/>
              </a:ext>
            </a:extLst>
          </p:cNvPr>
          <p:cNvPicPr>
            <a:picLocks noChangeAspect="1"/>
          </p:cNvPicPr>
          <p:nvPr/>
        </p:nvPicPr>
        <p:blipFill>
          <a:blip r:embed="rId2"/>
          <a:stretch>
            <a:fillRect/>
          </a:stretch>
        </p:blipFill>
        <p:spPr>
          <a:xfrm>
            <a:off x="498717" y="1477139"/>
            <a:ext cx="8110896" cy="3015750"/>
          </a:xfrm>
          <a:prstGeom prst="rect">
            <a:avLst/>
          </a:prstGeom>
        </p:spPr>
      </p:pic>
    </p:spTree>
    <p:extLst>
      <p:ext uri="{BB962C8B-B14F-4D97-AF65-F5344CB8AC3E}">
        <p14:creationId xmlns:p14="http://schemas.microsoft.com/office/powerpoint/2010/main" val="154020437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pPr marL="457200" indent="-342900">
              <a:buFont typeface="Arial" panose="020B0604020202020204" pitchFamily="34" charset="0"/>
              <a:buChar char="•"/>
            </a:pPr>
            <a:r>
              <a:rPr lang="en-US" dirty="0">
                <a:solidFill>
                  <a:schemeClr val="tx1"/>
                </a:solidFill>
              </a:rPr>
              <a:t>Effect</a:t>
            </a:r>
          </a:p>
          <a:p>
            <a:pPr lvl="1"/>
            <a:r>
              <a:rPr lang="en-US" dirty="0">
                <a:solidFill>
                  <a:schemeClr val="tx1"/>
                </a:solidFill>
              </a:rPr>
              <a:t>Defendants</a:t>
            </a:r>
          </a:p>
          <a:p>
            <a:pPr lvl="1"/>
            <a:r>
              <a:rPr lang="en-US" dirty="0">
                <a:solidFill>
                  <a:schemeClr val="tx1"/>
                </a:solidFill>
              </a:rPr>
              <a:t>Increased number of trials – (more) delays in the CJS </a:t>
            </a:r>
          </a:p>
          <a:p>
            <a:pPr lvl="1"/>
            <a:r>
              <a:rPr lang="en-US" dirty="0">
                <a:solidFill>
                  <a:schemeClr val="tx1"/>
                </a:solidFill>
              </a:rPr>
              <a:t>Police investigations </a:t>
            </a:r>
          </a:p>
          <a:p>
            <a:endParaRPr lang="en-US" dirty="0">
              <a:solidFill>
                <a:schemeClr val="tx1"/>
              </a:solidFill>
            </a:endParaRPr>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7055709" cy="718800"/>
          </a:xfrm>
        </p:spPr>
        <p:txBody>
          <a:bodyPr/>
          <a:lstStyle/>
          <a:p>
            <a:r>
              <a:rPr lang="en-US" dirty="0"/>
              <a:t>Causing injury by careless, or inconsiderate, driving </a:t>
            </a:r>
          </a:p>
        </p:txBody>
      </p:sp>
    </p:spTree>
    <p:extLst>
      <p:ext uri="{BB962C8B-B14F-4D97-AF65-F5344CB8AC3E}">
        <p14:creationId xmlns:p14="http://schemas.microsoft.com/office/powerpoint/2010/main" val="3681498716"/>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F5FE1-D5D5-2470-D116-EBE26564A31B}"/>
              </a:ext>
            </a:extLst>
          </p:cNvPr>
          <p:cNvSpPr>
            <a:spLocks noGrp="1"/>
          </p:cNvSpPr>
          <p:nvPr>
            <p:ph type="ctrTitle"/>
          </p:nvPr>
        </p:nvSpPr>
        <p:spPr>
          <a:xfrm>
            <a:off x="457200" y="1873800"/>
            <a:ext cx="6940296" cy="1007400"/>
          </a:xfrm>
        </p:spPr>
        <p:txBody>
          <a:bodyPr/>
          <a:lstStyle/>
          <a:p>
            <a:r>
              <a:rPr lang="en-US" dirty="0"/>
              <a:t>Non-fatal strangulation or suffocation</a:t>
            </a:r>
          </a:p>
        </p:txBody>
      </p:sp>
      <p:sp>
        <p:nvSpPr>
          <p:cNvPr id="3" name="Subtitle 2">
            <a:extLst>
              <a:ext uri="{FF2B5EF4-FFF2-40B4-BE49-F238E27FC236}">
                <a16:creationId xmlns:a16="http://schemas.microsoft.com/office/drawing/2014/main" xmlns="" id="{458A4C4E-F462-2A53-96A9-5E42F62B0632}"/>
              </a:ext>
            </a:extLst>
          </p:cNvPr>
          <p:cNvSpPr>
            <a:spLocks noGrp="1"/>
          </p:cNvSpPr>
          <p:nvPr>
            <p:ph type="subTitle" idx="1"/>
          </p:nvPr>
        </p:nvSpPr>
        <p:spPr>
          <a:xfrm>
            <a:off x="389104" y="2978101"/>
            <a:ext cx="5965976" cy="291600"/>
          </a:xfrm>
        </p:spPr>
        <p:txBody>
          <a:bodyPr/>
          <a:lstStyle/>
          <a:p>
            <a:r>
              <a:rPr lang="en-US" dirty="0"/>
              <a:t>Created by s.70 of the Domestic Abuse </a:t>
            </a:r>
            <a:r>
              <a:rPr lang="en-US" dirty="0" smtClean="0"/>
              <a:t>Act</a:t>
            </a:r>
          </a:p>
          <a:p>
            <a:r>
              <a:rPr lang="en-US" dirty="0" smtClean="0"/>
              <a:t>2021</a:t>
            </a:r>
            <a:r>
              <a:rPr lang="en-US" dirty="0"/>
              <a:t>: inserts s.75A Strangulation or </a:t>
            </a:r>
            <a:r>
              <a:rPr lang="en-US" dirty="0" smtClean="0"/>
              <a:t>suffocation into </a:t>
            </a:r>
            <a:r>
              <a:rPr lang="en-US" dirty="0"/>
              <a:t>the Serious Crime Act 2015. </a:t>
            </a:r>
          </a:p>
          <a:p>
            <a:endParaRPr lang="en-US" dirty="0"/>
          </a:p>
        </p:txBody>
      </p:sp>
    </p:spTree>
    <p:extLst>
      <p:ext uri="{BB962C8B-B14F-4D97-AF65-F5344CB8AC3E}">
        <p14:creationId xmlns:p14="http://schemas.microsoft.com/office/powerpoint/2010/main" val="10668147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pPr marL="457200" indent="-342900">
              <a:buFont typeface="Arial" panose="020B0604020202020204" pitchFamily="34" charset="0"/>
              <a:buChar char="•"/>
            </a:pPr>
            <a:r>
              <a:rPr lang="en-US" dirty="0"/>
              <a:t>s.75A</a:t>
            </a:r>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200" y="373491"/>
            <a:ext cx="6450496" cy="718800"/>
          </a:xfrm>
        </p:spPr>
        <p:txBody>
          <a:bodyPr/>
          <a:lstStyle/>
          <a:p>
            <a:r>
              <a:rPr lang="en-US" dirty="0"/>
              <a:t>Non-fatal strangulation or suffocation</a:t>
            </a:r>
          </a:p>
        </p:txBody>
      </p:sp>
      <p:pic>
        <p:nvPicPr>
          <p:cNvPr id="7" name="Picture 6">
            <a:extLst>
              <a:ext uri="{FF2B5EF4-FFF2-40B4-BE49-F238E27FC236}">
                <a16:creationId xmlns:a16="http://schemas.microsoft.com/office/drawing/2014/main" xmlns="" id="{1AB2575B-8813-6691-1ACA-E1E807AFA772}"/>
              </a:ext>
            </a:extLst>
          </p:cNvPr>
          <p:cNvPicPr>
            <a:picLocks noChangeAspect="1"/>
          </p:cNvPicPr>
          <p:nvPr/>
        </p:nvPicPr>
        <p:blipFill>
          <a:blip r:embed="rId3"/>
          <a:stretch>
            <a:fillRect/>
          </a:stretch>
        </p:blipFill>
        <p:spPr>
          <a:xfrm>
            <a:off x="121411" y="2113994"/>
            <a:ext cx="8865507" cy="1940639"/>
          </a:xfrm>
          <a:prstGeom prst="rect">
            <a:avLst/>
          </a:prstGeom>
        </p:spPr>
      </p:pic>
    </p:spTree>
    <p:extLst>
      <p:ext uri="{BB962C8B-B14F-4D97-AF65-F5344CB8AC3E}">
        <p14:creationId xmlns:p14="http://schemas.microsoft.com/office/powerpoint/2010/main" val="30228189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a:xfrm>
            <a:off x="564444" y="296438"/>
            <a:ext cx="6631486" cy="601244"/>
          </a:xfrm>
        </p:spPr>
        <p:txBody>
          <a:bodyPr/>
          <a:lstStyle/>
          <a:p>
            <a:r>
              <a:rPr lang="en-US" dirty="0"/>
              <a:t>Non-fatal strangulation or suffocation</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pPr marL="457200" indent="-342900">
              <a:buFont typeface="Arial" panose="020B0604020202020204" pitchFamily="34" charset="0"/>
              <a:buChar char="•"/>
            </a:pPr>
            <a:r>
              <a:rPr lang="en-US" dirty="0"/>
              <a:t>S.75A </a:t>
            </a:r>
            <a:r>
              <a:rPr lang="en-US" dirty="0" smtClean="0"/>
              <a:t>– </a:t>
            </a:r>
            <a:r>
              <a:rPr lang="en-US" dirty="0" err="1" smtClean="0"/>
              <a:t>defence</a:t>
            </a:r>
            <a:endParaRPr lang="en-US" dirty="0" smtClean="0"/>
          </a:p>
          <a:p>
            <a:pPr marL="4572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xmlns="" id="{5EB7AED1-E483-C53B-0194-6758B46471F9}"/>
              </a:ext>
            </a:extLst>
          </p:cNvPr>
          <p:cNvPicPr>
            <a:picLocks noChangeAspect="1"/>
          </p:cNvPicPr>
          <p:nvPr/>
        </p:nvPicPr>
        <p:blipFill>
          <a:blip r:embed="rId3"/>
          <a:stretch>
            <a:fillRect/>
          </a:stretch>
        </p:blipFill>
        <p:spPr>
          <a:xfrm>
            <a:off x="564444" y="1404036"/>
            <a:ext cx="7828573" cy="2707997"/>
          </a:xfrm>
          <a:prstGeom prst="rect">
            <a:avLst/>
          </a:prstGeom>
        </p:spPr>
      </p:pic>
    </p:spTree>
    <p:extLst>
      <p:ext uri="{BB962C8B-B14F-4D97-AF65-F5344CB8AC3E}">
        <p14:creationId xmlns:p14="http://schemas.microsoft.com/office/powerpoint/2010/main" val="65299589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a:xfrm>
            <a:off x="564443" y="296438"/>
            <a:ext cx="6830269" cy="601244"/>
          </a:xfrm>
        </p:spPr>
        <p:txBody>
          <a:bodyPr/>
          <a:lstStyle/>
          <a:p>
            <a:r>
              <a:rPr lang="en-US" dirty="0"/>
              <a:t>Non-fatal strangulation or suffocation</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pPr marL="457200" indent="-342900">
              <a:buFont typeface="Arial" panose="020B0604020202020204" pitchFamily="34" charset="0"/>
              <a:buChar char="•"/>
            </a:pPr>
            <a:r>
              <a:rPr lang="en-US" dirty="0"/>
              <a:t>Sentence</a:t>
            </a:r>
          </a:p>
        </p:txBody>
      </p:sp>
      <p:pic>
        <p:nvPicPr>
          <p:cNvPr id="4" name="Picture 3">
            <a:extLst>
              <a:ext uri="{FF2B5EF4-FFF2-40B4-BE49-F238E27FC236}">
                <a16:creationId xmlns:a16="http://schemas.microsoft.com/office/drawing/2014/main" xmlns="" id="{CE5D0DBF-5215-97E8-A5AF-01693601C648}"/>
              </a:ext>
            </a:extLst>
          </p:cNvPr>
          <p:cNvPicPr>
            <a:picLocks noChangeAspect="1"/>
          </p:cNvPicPr>
          <p:nvPr/>
        </p:nvPicPr>
        <p:blipFill>
          <a:blip r:embed="rId2"/>
          <a:stretch>
            <a:fillRect/>
          </a:stretch>
        </p:blipFill>
        <p:spPr>
          <a:xfrm>
            <a:off x="323919" y="1645491"/>
            <a:ext cx="8460491" cy="2296790"/>
          </a:xfrm>
          <a:prstGeom prst="rect">
            <a:avLst/>
          </a:prstGeom>
        </p:spPr>
      </p:pic>
    </p:spTree>
    <p:extLst>
      <p:ext uri="{BB962C8B-B14F-4D97-AF65-F5344CB8AC3E}">
        <p14:creationId xmlns:p14="http://schemas.microsoft.com/office/powerpoint/2010/main" val="256642870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a:xfrm>
            <a:off x="564443" y="296438"/>
            <a:ext cx="6740817" cy="601244"/>
          </a:xfrm>
        </p:spPr>
        <p:txBody>
          <a:bodyPr/>
          <a:lstStyle/>
          <a:p>
            <a:r>
              <a:rPr lang="en-US" dirty="0"/>
              <a:t>Non-fatal strangulation or suffocation</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pPr marL="457200" indent="-342900">
              <a:buFont typeface="Arial" panose="020B0604020202020204" pitchFamily="34" charset="0"/>
              <a:buChar char="•"/>
            </a:pPr>
            <a:r>
              <a:rPr lang="en-US" dirty="0">
                <a:solidFill>
                  <a:schemeClr val="tx1"/>
                </a:solidFill>
              </a:rPr>
              <a:t>Appropriate charge</a:t>
            </a:r>
            <a:endParaRPr lang="en-GB" dirty="0">
              <a:solidFill>
                <a:schemeClr val="tx1"/>
              </a:solidFill>
            </a:endParaRPr>
          </a:p>
          <a:p>
            <a:pPr lvl="1"/>
            <a:r>
              <a:rPr lang="en-GB" dirty="0">
                <a:solidFill>
                  <a:schemeClr val="tx1"/>
                </a:solidFill>
              </a:rPr>
              <a:t>s.39 CJA 1988 – common assault or battery </a:t>
            </a:r>
          </a:p>
          <a:p>
            <a:pPr lvl="1"/>
            <a:r>
              <a:rPr lang="en-GB" dirty="0">
                <a:solidFill>
                  <a:schemeClr val="tx1"/>
                </a:solidFill>
              </a:rPr>
              <a:t>s.47 OAPA 1861 – assault occasioning actual bodily harm </a:t>
            </a:r>
          </a:p>
          <a:p>
            <a:pPr lvl="1"/>
            <a:r>
              <a:rPr lang="en-GB" dirty="0">
                <a:solidFill>
                  <a:schemeClr val="tx1"/>
                </a:solidFill>
              </a:rPr>
              <a:t>s.21 OAPA 1861 – attempting to choke, suffocate or strangle any other person in order to commit any indictable offence</a:t>
            </a:r>
          </a:p>
          <a:p>
            <a:pPr lvl="1"/>
            <a:r>
              <a:rPr lang="en-GB" dirty="0">
                <a:solidFill>
                  <a:schemeClr val="tx1"/>
                </a:solidFill>
              </a:rPr>
              <a:t>s.18 OAPA 1861  – wounding with intent to do GBH</a:t>
            </a:r>
          </a:p>
          <a:p>
            <a:pPr lvl="1"/>
            <a:r>
              <a:rPr lang="en-GB" dirty="0">
                <a:solidFill>
                  <a:schemeClr val="tx1"/>
                </a:solidFill>
              </a:rPr>
              <a:t>s.20 OAPA 1861 – inflicting bodily injury, with or without a weapon </a:t>
            </a:r>
          </a:p>
          <a:p>
            <a:pPr lvl="1"/>
            <a:endParaRPr lang="en-US" dirty="0">
              <a:solidFill>
                <a:schemeClr val="tx1"/>
              </a:solidFill>
            </a:endParaRPr>
          </a:p>
          <a:p>
            <a:pPr marL="457200" indent="-342900">
              <a:buFont typeface="Arial" panose="020B0604020202020204" pitchFamily="34" charset="0"/>
              <a:buChar char="•"/>
            </a:pPr>
            <a:r>
              <a:rPr lang="en-US" dirty="0">
                <a:solidFill>
                  <a:schemeClr val="tx1"/>
                </a:solidFill>
              </a:rPr>
              <a:t>Pleas</a:t>
            </a:r>
          </a:p>
          <a:p>
            <a:endParaRPr lang="en-US" dirty="0"/>
          </a:p>
        </p:txBody>
      </p:sp>
    </p:spTree>
    <p:extLst>
      <p:ext uri="{BB962C8B-B14F-4D97-AF65-F5344CB8AC3E}">
        <p14:creationId xmlns:p14="http://schemas.microsoft.com/office/powerpoint/2010/main" val="305180208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F5FE1-D5D5-2470-D116-EBE26564A31B}"/>
              </a:ext>
            </a:extLst>
          </p:cNvPr>
          <p:cNvSpPr>
            <a:spLocks noGrp="1"/>
          </p:cNvSpPr>
          <p:nvPr>
            <p:ph type="ctrTitle"/>
          </p:nvPr>
        </p:nvSpPr>
        <p:spPr>
          <a:xfrm>
            <a:off x="457200" y="1107681"/>
            <a:ext cx="6940296" cy="1007400"/>
          </a:xfrm>
        </p:spPr>
        <p:txBody>
          <a:bodyPr/>
          <a:lstStyle/>
          <a:p>
            <a:r>
              <a:rPr lang="en-US" dirty="0"/>
              <a:t>Breastfeeding voyeurism </a:t>
            </a:r>
          </a:p>
        </p:txBody>
      </p:sp>
      <p:sp>
        <p:nvSpPr>
          <p:cNvPr id="3" name="Subtitle 2">
            <a:extLst>
              <a:ext uri="{FF2B5EF4-FFF2-40B4-BE49-F238E27FC236}">
                <a16:creationId xmlns:a16="http://schemas.microsoft.com/office/drawing/2014/main" xmlns="" id="{458A4C4E-F462-2A53-96A9-5E42F62B0632}"/>
              </a:ext>
            </a:extLst>
          </p:cNvPr>
          <p:cNvSpPr>
            <a:spLocks noGrp="1"/>
          </p:cNvSpPr>
          <p:nvPr>
            <p:ph type="subTitle" idx="1"/>
          </p:nvPr>
        </p:nvSpPr>
        <p:spPr>
          <a:xfrm>
            <a:off x="389104" y="2244932"/>
            <a:ext cx="6110550" cy="1602137"/>
          </a:xfrm>
        </p:spPr>
        <p:txBody>
          <a:bodyPr/>
          <a:lstStyle/>
          <a:p>
            <a:r>
              <a:rPr lang="en-US" dirty="0"/>
              <a:t>Created by s.48 of the Police, Crime </a:t>
            </a:r>
            <a:r>
              <a:rPr lang="en-US" dirty="0" smtClean="0"/>
              <a:t>and Sentencing </a:t>
            </a:r>
            <a:r>
              <a:rPr lang="en-US" dirty="0"/>
              <a:t>Courts Act 2022: amends s.67A of the Sexual Offences Act 2003 (voyeurism: additional offences) </a:t>
            </a:r>
            <a:endParaRPr lang="en-US" dirty="0" smtClean="0"/>
          </a:p>
          <a:p>
            <a:endParaRPr lang="en-US" dirty="0"/>
          </a:p>
          <a:p>
            <a:endParaRPr lang="en-US" dirty="0"/>
          </a:p>
        </p:txBody>
      </p:sp>
    </p:spTree>
    <p:extLst>
      <p:ext uri="{BB962C8B-B14F-4D97-AF65-F5344CB8AC3E}">
        <p14:creationId xmlns:p14="http://schemas.microsoft.com/office/powerpoint/2010/main" val="374025091"/>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p:txBody>
          <a:bodyPr/>
          <a:lstStyle/>
          <a:p>
            <a:r>
              <a:rPr lang="en-US" dirty="0"/>
              <a:t>Breastfeeding voyeurism </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xmlns="" id="{3DDCDC9C-EF1B-DBCD-E9CD-FC9838AFD173}"/>
              </a:ext>
            </a:extLst>
          </p:cNvPr>
          <p:cNvPicPr>
            <a:picLocks noChangeAspect="1"/>
          </p:cNvPicPr>
          <p:nvPr/>
        </p:nvPicPr>
        <p:blipFill>
          <a:blip r:embed="rId3"/>
          <a:stretch>
            <a:fillRect/>
          </a:stretch>
        </p:blipFill>
        <p:spPr>
          <a:xfrm>
            <a:off x="998194" y="1001050"/>
            <a:ext cx="7111942" cy="3546663"/>
          </a:xfrm>
          <a:prstGeom prst="rect">
            <a:avLst/>
          </a:prstGeom>
        </p:spPr>
      </p:pic>
    </p:spTree>
    <p:extLst>
      <p:ext uri="{BB962C8B-B14F-4D97-AF65-F5344CB8AC3E}">
        <p14:creationId xmlns:p14="http://schemas.microsoft.com/office/powerpoint/2010/main" val="913737304"/>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p:txBody>
          <a:bodyPr/>
          <a:lstStyle/>
          <a:p>
            <a:r>
              <a:rPr lang="en-US" dirty="0"/>
              <a:t>Breastfeeding voyeurism </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endParaRPr lang="en-US" dirty="0"/>
          </a:p>
        </p:txBody>
      </p:sp>
      <p:pic>
        <p:nvPicPr>
          <p:cNvPr id="4" name="Content Placeholder 3">
            <a:extLst>
              <a:ext uri="{FF2B5EF4-FFF2-40B4-BE49-F238E27FC236}">
                <a16:creationId xmlns:a16="http://schemas.microsoft.com/office/drawing/2014/main" xmlns="" id="{89FDE44C-C7B1-FD2C-0FE7-395D08F07A95}"/>
              </a:ext>
            </a:extLst>
          </p:cNvPr>
          <p:cNvPicPr>
            <a:picLocks noChangeAspect="1"/>
          </p:cNvPicPr>
          <p:nvPr/>
        </p:nvPicPr>
        <p:blipFill>
          <a:blip r:embed="rId2"/>
          <a:stretch>
            <a:fillRect/>
          </a:stretch>
        </p:blipFill>
        <p:spPr>
          <a:xfrm>
            <a:off x="347701" y="1024966"/>
            <a:ext cx="8086863" cy="3160634"/>
          </a:xfrm>
          <a:prstGeom prst="rect">
            <a:avLst/>
          </a:prstGeom>
          <a:noFill/>
          <a:ln>
            <a:noFill/>
          </a:ln>
        </p:spPr>
      </p:pic>
    </p:spTree>
    <p:extLst>
      <p:ext uri="{BB962C8B-B14F-4D97-AF65-F5344CB8AC3E}">
        <p14:creationId xmlns:p14="http://schemas.microsoft.com/office/powerpoint/2010/main" val="11407738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D84A8-91B6-654C-8958-B1AB084A1C2D}"/>
              </a:ext>
            </a:extLst>
          </p:cNvPr>
          <p:cNvSpPr>
            <a:spLocks noGrp="1"/>
          </p:cNvSpPr>
          <p:nvPr>
            <p:ph type="title"/>
          </p:nvPr>
        </p:nvSpPr>
        <p:spPr/>
        <p:txBody>
          <a:bodyPr/>
          <a:lstStyle/>
          <a:p>
            <a:r>
              <a:rPr lang="en-US" dirty="0"/>
              <a:t>New offences</a:t>
            </a:r>
          </a:p>
        </p:txBody>
      </p:sp>
      <p:sp>
        <p:nvSpPr>
          <p:cNvPr id="3" name="Text Placeholder 2">
            <a:extLst>
              <a:ext uri="{FF2B5EF4-FFF2-40B4-BE49-F238E27FC236}">
                <a16:creationId xmlns:a16="http://schemas.microsoft.com/office/drawing/2014/main" xmlns="" id="{59F427BC-DB82-F845-96E0-DD406E8959C0}"/>
              </a:ext>
            </a:extLst>
          </p:cNvPr>
          <p:cNvSpPr>
            <a:spLocks noGrp="1"/>
          </p:cNvSpPr>
          <p:nvPr>
            <p:ph type="body" idx="1"/>
          </p:nvPr>
        </p:nvSpPr>
        <p:spPr>
          <a:xfrm>
            <a:off x="457199" y="1421050"/>
            <a:ext cx="5778843" cy="2885400"/>
          </a:xfrm>
        </p:spPr>
        <p:txBody>
          <a:bodyPr/>
          <a:lstStyle/>
          <a:p>
            <a:r>
              <a:rPr lang="en-US" dirty="0"/>
              <a:t>Causing serious injury by careless, or inconsiderate, driving</a:t>
            </a:r>
          </a:p>
          <a:p>
            <a:r>
              <a:rPr lang="en-US" dirty="0"/>
              <a:t>Non-fatal strangulation </a:t>
            </a:r>
          </a:p>
          <a:p>
            <a:r>
              <a:rPr lang="en-US" dirty="0"/>
              <a:t>Breastfeeding voyeurism </a:t>
            </a:r>
          </a:p>
        </p:txBody>
      </p:sp>
    </p:spTree>
    <p:extLst>
      <p:ext uri="{BB962C8B-B14F-4D97-AF65-F5344CB8AC3E}">
        <p14:creationId xmlns:p14="http://schemas.microsoft.com/office/powerpoint/2010/main" val="77187492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p:txBody>
          <a:bodyPr/>
          <a:lstStyle/>
          <a:p>
            <a:r>
              <a:rPr lang="en-US" dirty="0"/>
              <a:t>Breastfeeding voyeurism </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pPr marL="457200" indent="-342900">
              <a:buFont typeface="Arial" panose="020B0604020202020204" pitchFamily="34" charset="0"/>
              <a:buChar char="•"/>
            </a:pPr>
            <a:r>
              <a:rPr lang="en-US" dirty="0"/>
              <a:t>Sentence – s.67A (4) Sexual Offences Act 2003</a:t>
            </a:r>
          </a:p>
          <a:p>
            <a:pPr marL="4572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xmlns="" id="{6199F7E2-E872-4896-A406-6D256A60C6F6}"/>
              </a:ext>
            </a:extLst>
          </p:cNvPr>
          <p:cNvPicPr>
            <a:picLocks noChangeAspect="1"/>
          </p:cNvPicPr>
          <p:nvPr/>
        </p:nvPicPr>
        <p:blipFill>
          <a:blip r:embed="rId3"/>
          <a:stretch>
            <a:fillRect/>
          </a:stretch>
        </p:blipFill>
        <p:spPr>
          <a:xfrm>
            <a:off x="123962" y="1744999"/>
            <a:ext cx="9020038" cy="1415645"/>
          </a:xfrm>
          <a:prstGeom prst="rect">
            <a:avLst/>
          </a:prstGeom>
        </p:spPr>
      </p:pic>
    </p:spTree>
    <p:extLst>
      <p:ext uri="{BB962C8B-B14F-4D97-AF65-F5344CB8AC3E}">
        <p14:creationId xmlns:p14="http://schemas.microsoft.com/office/powerpoint/2010/main" val="3007346694"/>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p:txBody>
          <a:bodyPr/>
          <a:lstStyle/>
          <a:p>
            <a:r>
              <a:rPr lang="en-US" dirty="0"/>
              <a:t>Breastfeeding voyeurism </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p:txBody>
          <a:bodyPr/>
          <a:lstStyle/>
          <a:p>
            <a:pPr marL="457200" indent="-342900">
              <a:buFont typeface="Arial" panose="020B0604020202020204" pitchFamily="34" charset="0"/>
              <a:buChar char="•"/>
            </a:pPr>
            <a:r>
              <a:rPr lang="en-US" dirty="0"/>
              <a:t>Law Commission Report  </a:t>
            </a:r>
          </a:p>
          <a:p>
            <a:r>
              <a:rPr lang="en-US" b="1" dirty="0"/>
              <a:t>Taking, making and sharing</a:t>
            </a:r>
          </a:p>
          <a:p>
            <a:r>
              <a:rPr lang="en-US" b="1" dirty="0"/>
              <a:t>intimate images without </a:t>
            </a:r>
          </a:p>
          <a:p>
            <a:r>
              <a:rPr lang="en-US" b="1" dirty="0"/>
              <a:t>consent</a:t>
            </a:r>
          </a:p>
          <a:p>
            <a:r>
              <a:rPr lang="en-US" dirty="0"/>
              <a:t>7 July 2022 </a:t>
            </a:r>
          </a:p>
          <a:p>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xmlns="" id="{D992017A-D7D8-4CE5-A104-D0F5B42471C5}"/>
              </a:ext>
            </a:extLst>
          </p:cNvPr>
          <p:cNvPicPr>
            <a:picLocks noChangeAspect="1"/>
          </p:cNvPicPr>
          <p:nvPr/>
        </p:nvPicPr>
        <p:blipFill>
          <a:blip r:embed="rId3"/>
          <a:stretch>
            <a:fillRect/>
          </a:stretch>
        </p:blipFill>
        <p:spPr>
          <a:xfrm>
            <a:off x="4184820" y="897682"/>
            <a:ext cx="4539049" cy="3585848"/>
          </a:xfrm>
          <a:prstGeom prst="rect">
            <a:avLst/>
          </a:prstGeom>
          <a:effectLst/>
        </p:spPr>
      </p:pic>
    </p:spTree>
    <p:extLst>
      <p:ext uri="{BB962C8B-B14F-4D97-AF65-F5344CB8AC3E}">
        <p14:creationId xmlns:p14="http://schemas.microsoft.com/office/powerpoint/2010/main" val="314163205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38B65-6CAE-CDD2-1C5E-642307F2B20B}"/>
              </a:ext>
            </a:extLst>
          </p:cNvPr>
          <p:cNvSpPr>
            <a:spLocks noGrp="1"/>
          </p:cNvSpPr>
          <p:nvPr>
            <p:ph type="title"/>
          </p:nvPr>
        </p:nvSpPr>
        <p:spPr>
          <a:xfrm>
            <a:off x="391449" y="597060"/>
            <a:ext cx="8086688" cy="601244"/>
          </a:xfrm>
        </p:spPr>
        <p:txBody>
          <a:bodyPr/>
          <a:lstStyle/>
          <a:p>
            <a:r>
              <a:rPr lang="en-US" dirty="0"/>
              <a:t>Further offences - Police, Crime, Sentencing and Courts Act 2022</a:t>
            </a:r>
          </a:p>
        </p:txBody>
      </p:sp>
      <p:sp>
        <p:nvSpPr>
          <p:cNvPr id="3" name="Text Placeholder 2">
            <a:extLst>
              <a:ext uri="{FF2B5EF4-FFF2-40B4-BE49-F238E27FC236}">
                <a16:creationId xmlns:a16="http://schemas.microsoft.com/office/drawing/2014/main" xmlns="" id="{EAE84337-0F8A-987E-9074-3BEEBC544C16}"/>
              </a:ext>
            </a:extLst>
          </p:cNvPr>
          <p:cNvSpPr>
            <a:spLocks noGrp="1"/>
          </p:cNvSpPr>
          <p:nvPr>
            <p:ph type="body" idx="1"/>
          </p:nvPr>
        </p:nvSpPr>
        <p:spPr>
          <a:xfrm>
            <a:off x="510821" y="1377456"/>
            <a:ext cx="8193933" cy="3214351"/>
          </a:xfrm>
        </p:spPr>
        <p:txBody>
          <a:bodyPr>
            <a:normAutofit fontScale="85000" lnSpcReduction="10000"/>
          </a:bodyPr>
          <a:lstStyle/>
          <a:p>
            <a:r>
              <a:rPr lang="en-GB" dirty="0">
                <a:solidFill>
                  <a:schemeClr val="tx1"/>
                </a:solidFill>
              </a:rPr>
              <a:t>s.63: Trespass with intent to search for or pursue hares</a:t>
            </a:r>
          </a:p>
          <a:p>
            <a:pPr lvl="1"/>
            <a:r>
              <a:rPr lang="en-GB" dirty="0">
                <a:solidFill>
                  <a:schemeClr val="tx1"/>
                </a:solidFill>
              </a:rPr>
              <a:t>Summary only, maximum sentence 6 months’ imprisonment, a fine, or both.</a:t>
            </a:r>
          </a:p>
          <a:p>
            <a:r>
              <a:rPr lang="en-GB" dirty="0">
                <a:solidFill>
                  <a:schemeClr val="tx1"/>
                </a:solidFill>
              </a:rPr>
              <a:t>s.64: Being equipped for searching for or pursuing hares with dogs</a:t>
            </a:r>
          </a:p>
          <a:p>
            <a:pPr lvl="1"/>
            <a:r>
              <a:rPr lang="en-GB" dirty="0">
                <a:solidFill>
                  <a:schemeClr val="tx1"/>
                </a:solidFill>
              </a:rPr>
              <a:t>Summary only, maximum sentence 6 months’ imprisonment, a fine, or both.</a:t>
            </a:r>
          </a:p>
          <a:p>
            <a:r>
              <a:rPr lang="en-GB" dirty="0">
                <a:solidFill>
                  <a:schemeClr val="tx1"/>
                </a:solidFill>
              </a:rPr>
              <a:t>s.78 Intentionally or recklessly causing public nuisance </a:t>
            </a:r>
          </a:p>
          <a:p>
            <a:pPr lvl="1"/>
            <a:r>
              <a:rPr lang="en-GB" dirty="0">
                <a:solidFill>
                  <a:schemeClr val="tx1"/>
                </a:solidFill>
              </a:rPr>
              <a:t>Either way, on summary conviction maximum sentence 12 months’ imprisonment, a fine, or both. On conviction on indictment, 10 years’ imprisonment, a fine, or both.</a:t>
            </a:r>
          </a:p>
          <a:p>
            <a:r>
              <a:rPr lang="en-GB" dirty="0">
                <a:solidFill>
                  <a:schemeClr val="tx1"/>
                </a:solidFill>
              </a:rPr>
              <a:t>s.83: Offence relating to residing on land without consent in or with a vehicle </a:t>
            </a:r>
          </a:p>
          <a:p>
            <a:pPr lvl="1"/>
            <a:r>
              <a:rPr lang="en-GB" dirty="0">
                <a:solidFill>
                  <a:schemeClr val="tx1"/>
                </a:solidFill>
              </a:rPr>
              <a:t>Summary only, maximum sentence 3 months’ imprisonment, a fine, or both.</a:t>
            </a:r>
          </a:p>
          <a:p>
            <a:r>
              <a:rPr lang="en-GB" dirty="0">
                <a:solidFill>
                  <a:schemeClr val="tx1"/>
                </a:solidFill>
              </a:rPr>
              <a:t>s.199: Offence of recording or transmission in relation to remote proceedings </a:t>
            </a:r>
          </a:p>
          <a:p>
            <a:pPr lvl="1"/>
            <a:r>
              <a:rPr lang="en-GB" dirty="0">
                <a:solidFill>
                  <a:schemeClr val="tx1"/>
                </a:solidFill>
              </a:rPr>
              <a:t>Summary only, maximum sentence is a fine. </a:t>
            </a:r>
          </a:p>
        </p:txBody>
      </p:sp>
    </p:spTree>
    <p:extLst>
      <p:ext uri="{BB962C8B-B14F-4D97-AF65-F5344CB8AC3E}">
        <p14:creationId xmlns:p14="http://schemas.microsoft.com/office/powerpoint/2010/main" val="346528472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F5FE1-D5D5-2470-D116-EBE26564A31B}"/>
              </a:ext>
            </a:extLst>
          </p:cNvPr>
          <p:cNvSpPr>
            <a:spLocks noGrp="1"/>
          </p:cNvSpPr>
          <p:nvPr>
            <p:ph type="ctrTitle"/>
          </p:nvPr>
        </p:nvSpPr>
        <p:spPr>
          <a:xfrm>
            <a:off x="389104" y="1370100"/>
            <a:ext cx="6940296" cy="1007400"/>
          </a:xfrm>
        </p:spPr>
        <p:txBody>
          <a:bodyPr/>
          <a:lstStyle/>
          <a:p>
            <a:r>
              <a:rPr lang="en-US" sz="3600" dirty="0"/>
              <a:t>Causing serious injury </a:t>
            </a:r>
            <a:r>
              <a:rPr lang="en-US" sz="3600" dirty="0" smtClean="0"/>
              <a:t>by careless, or inconsiderate</a:t>
            </a:r>
            <a:r>
              <a:rPr lang="en-US" sz="3600" dirty="0"/>
              <a:t>, driving</a:t>
            </a:r>
          </a:p>
        </p:txBody>
      </p:sp>
      <p:sp>
        <p:nvSpPr>
          <p:cNvPr id="3" name="Subtitle 2">
            <a:extLst>
              <a:ext uri="{FF2B5EF4-FFF2-40B4-BE49-F238E27FC236}">
                <a16:creationId xmlns:a16="http://schemas.microsoft.com/office/drawing/2014/main" xmlns="" id="{458A4C4E-F462-2A53-96A9-5E42F62B0632}"/>
              </a:ext>
            </a:extLst>
          </p:cNvPr>
          <p:cNvSpPr>
            <a:spLocks noGrp="1"/>
          </p:cNvSpPr>
          <p:nvPr>
            <p:ph type="subTitle" idx="1"/>
          </p:nvPr>
        </p:nvSpPr>
        <p:spPr>
          <a:xfrm>
            <a:off x="389104" y="2615636"/>
            <a:ext cx="5965976" cy="291600"/>
          </a:xfrm>
        </p:spPr>
        <p:txBody>
          <a:bodyPr/>
          <a:lstStyle/>
          <a:p>
            <a:r>
              <a:rPr lang="en-US" dirty="0"/>
              <a:t>Created by s.87 of the Police, </a:t>
            </a:r>
            <a:r>
              <a:rPr lang="en-US" dirty="0" smtClean="0"/>
              <a:t>Crime,</a:t>
            </a:r>
          </a:p>
          <a:p>
            <a:r>
              <a:rPr lang="en-US" dirty="0" smtClean="0"/>
              <a:t>Sentencing </a:t>
            </a:r>
            <a:r>
              <a:rPr lang="en-US" dirty="0"/>
              <a:t>and Courts Act 2022: inserts </a:t>
            </a:r>
            <a:r>
              <a:rPr lang="en-US" dirty="0" smtClean="0"/>
              <a:t>s.2C</a:t>
            </a:r>
          </a:p>
          <a:p>
            <a:r>
              <a:rPr lang="en-US" dirty="0" smtClean="0"/>
              <a:t>Causing </a:t>
            </a:r>
            <a:r>
              <a:rPr lang="en-US" dirty="0"/>
              <a:t>serious injury by careless, </a:t>
            </a:r>
            <a:r>
              <a:rPr lang="en-US" dirty="0" smtClean="0"/>
              <a:t>or</a:t>
            </a:r>
          </a:p>
          <a:p>
            <a:r>
              <a:rPr lang="en-US" dirty="0" smtClean="0"/>
              <a:t>inconsiderate</a:t>
            </a:r>
            <a:r>
              <a:rPr lang="en-US" dirty="0"/>
              <a:t>, driving into the Road Traffic </a:t>
            </a:r>
            <a:r>
              <a:rPr lang="en-US" dirty="0" smtClean="0"/>
              <a:t>Act</a:t>
            </a:r>
          </a:p>
          <a:p>
            <a:r>
              <a:rPr lang="en-US" dirty="0" smtClean="0"/>
              <a:t>1988</a:t>
            </a:r>
            <a:r>
              <a:rPr lang="en-US" dirty="0"/>
              <a:t>. </a:t>
            </a:r>
          </a:p>
          <a:p>
            <a:endParaRPr lang="en-US" dirty="0"/>
          </a:p>
        </p:txBody>
      </p:sp>
    </p:spTree>
    <p:extLst>
      <p:ext uri="{BB962C8B-B14F-4D97-AF65-F5344CB8AC3E}">
        <p14:creationId xmlns:p14="http://schemas.microsoft.com/office/powerpoint/2010/main" val="148478944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306475"/>
            <a:ext cx="8193933" cy="3214351"/>
          </a:xfrm>
        </p:spPr>
        <p:txBody>
          <a:bodyPr>
            <a:normAutofit fontScale="85000" lnSpcReduction="10000"/>
          </a:bodyPr>
          <a:lstStyle/>
          <a:p>
            <a:r>
              <a:rPr lang="en-US" b="1" dirty="0">
                <a:solidFill>
                  <a:schemeClr val="tx1"/>
                </a:solidFill>
              </a:rPr>
              <a:t>History</a:t>
            </a:r>
            <a:r>
              <a:rPr lang="en-US" dirty="0">
                <a:solidFill>
                  <a:schemeClr val="tx1"/>
                </a:solidFill>
              </a:rPr>
              <a:t> </a:t>
            </a:r>
          </a:p>
          <a:p>
            <a:pPr lvl="1">
              <a:buFont typeface="Wingdings" pitchFamily="2" charset="2"/>
              <a:buChar char="§"/>
            </a:pPr>
            <a:r>
              <a:rPr lang="en-GB" dirty="0">
                <a:solidFill>
                  <a:schemeClr val="tx1"/>
                </a:solidFill>
              </a:rPr>
              <a:t>Beginning of 2022: RTA 1988</a:t>
            </a:r>
          </a:p>
          <a:p>
            <a:pPr lvl="2">
              <a:buFont typeface="Wingdings" pitchFamily="2" charset="2"/>
              <a:buChar char="§"/>
            </a:pPr>
            <a:r>
              <a:rPr lang="en-GB" dirty="0">
                <a:solidFill>
                  <a:schemeClr val="tx1"/>
                </a:solidFill>
              </a:rPr>
              <a:t>s.1 – Causing Death by Dangerous Driving</a:t>
            </a:r>
          </a:p>
          <a:p>
            <a:pPr lvl="2">
              <a:buFont typeface="Wingdings" pitchFamily="2" charset="2"/>
              <a:buChar char="§"/>
            </a:pPr>
            <a:r>
              <a:rPr lang="en-GB" dirty="0">
                <a:solidFill>
                  <a:schemeClr val="tx1"/>
                </a:solidFill>
              </a:rPr>
              <a:t>s.1A – Causing Serious Injury by Dangerous Driving</a:t>
            </a:r>
          </a:p>
          <a:p>
            <a:pPr lvl="2">
              <a:buFont typeface="Wingdings" pitchFamily="2" charset="2"/>
              <a:buChar char="§"/>
            </a:pPr>
            <a:r>
              <a:rPr lang="en-GB" dirty="0">
                <a:solidFill>
                  <a:schemeClr val="tx1"/>
                </a:solidFill>
              </a:rPr>
              <a:t>s.2 – Dangerous Driving</a:t>
            </a:r>
          </a:p>
          <a:p>
            <a:pPr lvl="2">
              <a:buFont typeface="Wingdings" pitchFamily="2" charset="2"/>
              <a:buChar char="§"/>
            </a:pPr>
            <a:r>
              <a:rPr lang="en-GB" dirty="0">
                <a:solidFill>
                  <a:schemeClr val="tx1"/>
                </a:solidFill>
              </a:rPr>
              <a:t>s.2B – Causing Death by Careless Driving</a:t>
            </a:r>
          </a:p>
          <a:p>
            <a:pPr lvl="2">
              <a:buFont typeface="Wingdings" pitchFamily="2" charset="2"/>
              <a:buChar char="§"/>
            </a:pPr>
            <a:r>
              <a:rPr lang="en-GB" b="1" dirty="0">
                <a:solidFill>
                  <a:srgbClr val="FF0000"/>
                </a:solidFill>
              </a:rPr>
              <a:t>s.2C – Causing Serious Injury by Careless, or Inconsiderate, Driving</a:t>
            </a:r>
          </a:p>
          <a:p>
            <a:pPr lvl="2">
              <a:buFont typeface="Wingdings" pitchFamily="2" charset="2"/>
              <a:buChar char="§"/>
            </a:pPr>
            <a:r>
              <a:rPr lang="en-GB" dirty="0">
                <a:solidFill>
                  <a:schemeClr val="tx1"/>
                </a:solidFill>
              </a:rPr>
              <a:t>s.3 – Careless, and Inconsiderate, Driving </a:t>
            </a:r>
          </a:p>
          <a:p>
            <a:pPr lvl="2">
              <a:buFont typeface="Wingdings" pitchFamily="2" charset="2"/>
              <a:buChar char="§"/>
            </a:pPr>
            <a:r>
              <a:rPr lang="en-GB" dirty="0">
                <a:solidFill>
                  <a:schemeClr val="tx1"/>
                </a:solidFill>
              </a:rPr>
              <a:t>s.3ZD – Causing Serious Injury by Driving: Disqualified Drivers </a:t>
            </a:r>
            <a:endParaRPr lang="en-US" dirty="0">
              <a:solidFill>
                <a:schemeClr val="tx1"/>
              </a:solidFill>
            </a:endParaRPr>
          </a:p>
          <a:p>
            <a:r>
              <a:rPr lang="en-US" b="1" dirty="0">
                <a:solidFill>
                  <a:schemeClr val="tx1"/>
                </a:solidFill>
              </a:rPr>
              <a:t>Necessity</a:t>
            </a:r>
            <a:r>
              <a:rPr lang="en-US" dirty="0">
                <a:solidFill>
                  <a:schemeClr val="tx1"/>
                </a:solidFill>
              </a:rPr>
              <a:t> </a:t>
            </a:r>
          </a:p>
          <a:p>
            <a:pPr lvl="1">
              <a:buFont typeface="Wingdings" pitchFamily="2" charset="2"/>
              <a:buChar char="§"/>
            </a:pPr>
            <a:r>
              <a:rPr lang="en-GB" dirty="0">
                <a:solidFill>
                  <a:schemeClr val="tx1"/>
                </a:solidFill>
              </a:rPr>
              <a:t>Recognise the harm where drivers cause injury </a:t>
            </a:r>
          </a:p>
          <a:p>
            <a:pPr lvl="1">
              <a:buFont typeface="Wingdings" pitchFamily="2" charset="2"/>
              <a:buChar char="§"/>
            </a:pPr>
            <a:r>
              <a:rPr lang="en-US" dirty="0">
                <a:solidFill>
                  <a:schemeClr val="tx1"/>
                </a:solidFill>
              </a:rPr>
              <a:t>Close the gap in the law relating to serious injury: “</a:t>
            </a:r>
            <a:r>
              <a:rPr lang="en-GB" i="1" dirty="0">
                <a:solidFill>
                  <a:schemeClr val="tx1"/>
                </a:solidFill>
              </a:rPr>
              <a:t>as no current offence adequately punishes the serious and potentially life changing injuries that can result from careless driving</a:t>
            </a:r>
            <a:r>
              <a:rPr lang="en-GB" dirty="0">
                <a:solidFill>
                  <a:schemeClr val="tx1"/>
                </a:solidFill>
              </a:rPr>
              <a:t>”</a:t>
            </a:r>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8587409" cy="718800"/>
          </a:xfrm>
        </p:spPr>
        <p:txBody>
          <a:bodyPr/>
          <a:lstStyle/>
          <a:p>
            <a:r>
              <a:rPr lang="en-US" dirty="0"/>
              <a:t>Causing serious injury by </a:t>
            </a:r>
            <a:r>
              <a:rPr lang="en-US" dirty="0" smtClean="0"/>
              <a:t>careless, </a:t>
            </a:r>
            <a:r>
              <a:rPr lang="en-US" dirty="0"/>
              <a:t>or inconsiderate, driving </a:t>
            </a:r>
          </a:p>
        </p:txBody>
      </p:sp>
    </p:spTree>
    <p:extLst>
      <p:ext uri="{BB962C8B-B14F-4D97-AF65-F5344CB8AC3E}">
        <p14:creationId xmlns:p14="http://schemas.microsoft.com/office/powerpoint/2010/main" val="418249068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pPr marL="457200" indent="-342900">
              <a:buFont typeface="Arial" panose="020B0604020202020204" pitchFamily="34" charset="0"/>
              <a:buChar char="•"/>
            </a:pPr>
            <a:r>
              <a:rPr lang="en-US" dirty="0"/>
              <a:t>Legislation </a:t>
            </a:r>
          </a:p>
          <a:p>
            <a:pPr marL="457200" indent="-342900">
              <a:buFont typeface="Arial" panose="020B0604020202020204" pitchFamily="34" charset="0"/>
              <a:buChar char="•"/>
            </a:pPr>
            <a:endParaRPr lang="en-US" dirty="0"/>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200" y="587675"/>
            <a:ext cx="8093676" cy="718800"/>
          </a:xfrm>
        </p:spPr>
        <p:txBody>
          <a:bodyPr/>
          <a:lstStyle/>
          <a:p>
            <a:r>
              <a:rPr lang="en-US" dirty="0"/>
              <a:t>Causing serious injury by careless, or inconsiderate, driving </a:t>
            </a:r>
          </a:p>
        </p:txBody>
      </p:sp>
      <p:pic>
        <p:nvPicPr>
          <p:cNvPr id="4" name="Picture 3">
            <a:extLst>
              <a:ext uri="{FF2B5EF4-FFF2-40B4-BE49-F238E27FC236}">
                <a16:creationId xmlns:a16="http://schemas.microsoft.com/office/drawing/2014/main" xmlns="" id="{BC2E0BD6-1E48-733C-3C01-0A1160961E5E}"/>
              </a:ext>
            </a:extLst>
          </p:cNvPr>
          <p:cNvPicPr>
            <a:picLocks noChangeAspect="1"/>
          </p:cNvPicPr>
          <p:nvPr/>
        </p:nvPicPr>
        <p:blipFill>
          <a:blip r:embed="rId2"/>
          <a:stretch>
            <a:fillRect/>
          </a:stretch>
        </p:blipFill>
        <p:spPr>
          <a:xfrm>
            <a:off x="0" y="2184404"/>
            <a:ext cx="9144000" cy="1115122"/>
          </a:xfrm>
          <a:prstGeom prst="rect">
            <a:avLst/>
          </a:prstGeom>
        </p:spPr>
      </p:pic>
    </p:spTree>
    <p:extLst>
      <p:ext uri="{BB962C8B-B14F-4D97-AF65-F5344CB8AC3E}">
        <p14:creationId xmlns:p14="http://schemas.microsoft.com/office/powerpoint/2010/main" val="277242113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r>
              <a:rPr lang="en-US" dirty="0"/>
              <a:t>Text</a:t>
            </a:r>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7253417" cy="666620"/>
          </a:xfrm>
        </p:spPr>
        <p:txBody>
          <a:bodyPr/>
          <a:lstStyle/>
          <a:p>
            <a:r>
              <a:rPr lang="en-US" dirty="0"/>
              <a:t>Causing injury by careless, or inconsiderate, driving </a:t>
            </a:r>
          </a:p>
        </p:txBody>
      </p:sp>
      <p:pic>
        <p:nvPicPr>
          <p:cNvPr id="4" name="Picture 3">
            <a:extLst>
              <a:ext uri="{FF2B5EF4-FFF2-40B4-BE49-F238E27FC236}">
                <a16:creationId xmlns:a16="http://schemas.microsoft.com/office/drawing/2014/main" xmlns="" id="{7602B8E9-2CC0-6C45-8B5D-A7E4D83ED55D}"/>
              </a:ext>
            </a:extLst>
          </p:cNvPr>
          <p:cNvPicPr>
            <a:picLocks noChangeAspect="1"/>
          </p:cNvPicPr>
          <p:nvPr/>
        </p:nvPicPr>
        <p:blipFill>
          <a:blip r:embed="rId3"/>
          <a:stretch>
            <a:fillRect/>
          </a:stretch>
        </p:blipFill>
        <p:spPr>
          <a:xfrm>
            <a:off x="731765" y="1551279"/>
            <a:ext cx="7041322" cy="3066070"/>
          </a:xfrm>
          <a:prstGeom prst="rect">
            <a:avLst/>
          </a:prstGeom>
        </p:spPr>
      </p:pic>
    </p:spTree>
    <p:extLst>
      <p:ext uri="{BB962C8B-B14F-4D97-AF65-F5344CB8AC3E}">
        <p14:creationId xmlns:p14="http://schemas.microsoft.com/office/powerpoint/2010/main" val="26539525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86030" y="1477139"/>
            <a:ext cx="8193933" cy="3214351"/>
          </a:xfrm>
        </p:spPr>
        <p:txBody>
          <a:bodyPr>
            <a:normAutofit/>
          </a:bodyPr>
          <a:lstStyle/>
          <a:p>
            <a:endParaRPr lang="en-US" dirty="0"/>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7113374" cy="718800"/>
          </a:xfrm>
        </p:spPr>
        <p:txBody>
          <a:bodyPr/>
          <a:lstStyle/>
          <a:p>
            <a:r>
              <a:rPr lang="en-US" dirty="0"/>
              <a:t>Causing injury by careless, or inconsiderate, driving </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xmlns="" id="{69C456A9-6807-9517-7C62-59CC45FE03D8}"/>
              </a:ext>
            </a:extLst>
          </p:cNvPr>
          <p:cNvPicPr>
            <a:picLocks noChangeAspect="1"/>
          </p:cNvPicPr>
          <p:nvPr/>
        </p:nvPicPr>
        <p:blipFill>
          <a:blip r:embed="rId2"/>
          <a:stretch>
            <a:fillRect/>
          </a:stretch>
        </p:blipFill>
        <p:spPr>
          <a:xfrm>
            <a:off x="1633688" y="1384393"/>
            <a:ext cx="5026622" cy="3399841"/>
          </a:xfrm>
          <a:prstGeom prst="rect">
            <a:avLst/>
          </a:prstGeom>
          <a:noFill/>
          <a:ln>
            <a:noFill/>
          </a:ln>
        </p:spPr>
      </p:pic>
    </p:spTree>
    <p:extLst>
      <p:ext uri="{BB962C8B-B14F-4D97-AF65-F5344CB8AC3E}">
        <p14:creationId xmlns:p14="http://schemas.microsoft.com/office/powerpoint/2010/main" val="176545153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endParaRPr lang="en-US" dirty="0"/>
          </a:p>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7063947" cy="718800"/>
          </a:xfrm>
        </p:spPr>
        <p:txBody>
          <a:bodyPr/>
          <a:lstStyle/>
          <a:p>
            <a:r>
              <a:rPr lang="en-US" dirty="0"/>
              <a:t>Causing injury by careless, or inconsiderate, driving </a:t>
            </a:r>
          </a:p>
        </p:txBody>
      </p:sp>
      <p:pic>
        <p:nvPicPr>
          <p:cNvPr id="2" name="Picture 1">
            <a:extLst>
              <a:ext uri="{FF2B5EF4-FFF2-40B4-BE49-F238E27FC236}">
                <a16:creationId xmlns:a16="http://schemas.microsoft.com/office/drawing/2014/main" xmlns="" id="{5A807FBB-F95E-7225-3178-BA9367B32B2B}"/>
              </a:ext>
            </a:extLst>
          </p:cNvPr>
          <p:cNvPicPr>
            <a:picLocks noChangeAspect="1"/>
          </p:cNvPicPr>
          <p:nvPr/>
        </p:nvPicPr>
        <p:blipFill>
          <a:blip r:embed="rId2"/>
          <a:stretch>
            <a:fillRect/>
          </a:stretch>
        </p:blipFill>
        <p:spPr>
          <a:xfrm>
            <a:off x="210764" y="1612589"/>
            <a:ext cx="8686801" cy="2573581"/>
          </a:xfrm>
          <a:prstGeom prst="rect">
            <a:avLst/>
          </a:prstGeom>
        </p:spPr>
      </p:pic>
    </p:spTree>
    <p:extLst>
      <p:ext uri="{BB962C8B-B14F-4D97-AF65-F5344CB8AC3E}">
        <p14:creationId xmlns:p14="http://schemas.microsoft.com/office/powerpoint/2010/main" val="409355643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363AD76-5002-1C42-BDA0-EFD4736DD0E9}"/>
              </a:ext>
            </a:extLst>
          </p:cNvPr>
          <p:cNvSpPr>
            <a:spLocks noGrp="1"/>
          </p:cNvSpPr>
          <p:nvPr>
            <p:ph type="body" idx="1"/>
          </p:nvPr>
        </p:nvSpPr>
        <p:spPr>
          <a:xfrm>
            <a:off x="457199" y="1477139"/>
            <a:ext cx="8193933" cy="3214351"/>
          </a:xfrm>
        </p:spPr>
        <p:txBody>
          <a:bodyPr>
            <a:normAutofit/>
          </a:bodyPr>
          <a:lstStyle/>
          <a:p>
            <a:endParaRPr lang="en-US" dirty="0"/>
          </a:p>
          <a:p>
            <a:endParaRPr lang="en-US" dirty="0"/>
          </a:p>
        </p:txBody>
      </p:sp>
      <p:sp>
        <p:nvSpPr>
          <p:cNvPr id="6" name="Title 1">
            <a:extLst>
              <a:ext uri="{FF2B5EF4-FFF2-40B4-BE49-F238E27FC236}">
                <a16:creationId xmlns:a16="http://schemas.microsoft.com/office/drawing/2014/main" xmlns="" id="{A16EC983-5059-4633-AEFB-423392DC7936}"/>
              </a:ext>
            </a:extLst>
          </p:cNvPr>
          <p:cNvSpPr>
            <a:spLocks noGrp="1"/>
          </p:cNvSpPr>
          <p:nvPr>
            <p:ph type="title"/>
          </p:nvPr>
        </p:nvSpPr>
        <p:spPr>
          <a:xfrm>
            <a:off x="457199" y="587675"/>
            <a:ext cx="7113374" cy="718800"/>
          </a:xfrm>
        </p:spPr>
        <p:txBody>
          <a:bodyPr/>
          <a:lstStyle/>
          <a:p>
            <a:r>
              <a:rPr lang="en-US" dirty="0"/>
              <a:t>Causing injury by careless, or inconsiderate, driving </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xmlns="" id="{C5785A75-2D87-E305-58A6-A96ED556BA9F}"/>
              </a:ext>
            </a:extLst>
          </p:cNvPr>
          <p:cNvPicPr>
            <a:picLocks noChangeAspect="1"/>
          </p:cNvPicPr>
          <p:nvPr/>
        </p:nvPicPr>
        <p:blipFill>
          <a:blip r:embed="rId2"/>
          <a:stretch>
            <a:fillRect/>
          </a:stretch>
        </p:blipFill>
        <p:spPr>
          <a:xfrm>
            <a:off x="1425085" y="1393794"/>
            <a:ext cx="6258160" cy="3059172"/>
          </a:xfrm>
          <a:prstGeom prst="rect">
            <a:avLst/>
          </a:prstGeom>
          <a:noFill/>
          <a:ln>
            <a:noFill/>
          </a:ln>
        </p:spPr>
      </p:pic>
    </p:spTree>
    <p:extLst>
      <p:ext uri="{BB962C8B-B14F-4D97-AF65-F5344CB8AC3E}">
        <p14:creationId xmlns:p14="http://schemas.microsoft.com/office/powerpoint/2010/main" val="3800881058"/>
      </p:ext>
    </p:extLst>
  </p:cSld>
  <p:clrMapOvr>
    <a:masterClrMapping/>
  </p:clrMapOvr>
  <p:transition>
    <p:fade thruBlk="1"/>
  </p:transition>
</p:sld>
</file>

<file path=ppt/theme/theme1.xml><?xml version="1.0" encoding="utf-8"?>
<a:theme xmlns:a="http://schemas.openxmlformats.org/drawingml/2006/main" name="3PB template">
  <a:themeElements>
    <a:clrScheme name="Custom 1">
      <a:dk1>
        <a:srgbClr val="000000"/>
      </a:dk1>
      <a:lt1>
        <a:srgbClr val="FFFFFF"/>
      </a:lt1>
      <a:dk2>
        <a:srgbClr val="00515B"/>
      </a:dk2>
      <a:lt2>
        <a:srgbClr val="E7E6E6"/>
      </a:lt2>
      <a:accent1>
        <a:srgbClr val="00515B"/>
      </a:accent1>
      <a:accent2>
        <a:srgbClr val="009DAB"/>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400" b="1" dirty="0" smtClean="0">
            <a:solidFill>
              <a:schemeClr val="bg2"/>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3pb-Template" id="{EBAAA103-7200-414E-8B16-F5FB40CD18E8}" vid="{81A8683F-E031-304C-8ADC-5439218BE67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641</Words>
  <Application>Microsoft Office PowerPoint</Application>
  <PresentationFormat>On-screen Show (16:9)</PresentationFormat>
  <Paragraphs>90</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News Cycle</vt:lpstr>
      <vt:lpstr>Wingdings</vt:lpstr>
      <vt:lpstr>3PB template</vt:lpstr>
      <vt:lpstr>New Offences</vt:lpstr>
      <vt:lpstr>New offences</vt:lpstr>
      <vt:lpstr>Causing serious injury by careless, or inconsiderate, driving</vt:lpstr>
      <vt:lpstr>Causing serious injury by careless, or inconsiderate, driving </vt:lpstr>
      <vt:lpstr>Causing serious injury by careless, or inconsiderate, driving </vt:lpstr>
      <vt:lpstr>Causing injury by careless, or inconsiderate, driving </vt:lpstr>
      <vt:lpstr>Causing injury by careless, or inconsiderate, driving </vt:lpstr>
      <vt:lpstr>Causing injury by careless, or inconsiderate, driving </vt:lpstr>
      <vt:lpstr>Causing injury by careless, or inconsiderate, driving </vt:lpstr>
      <vt:lpstr>Causing injury by careless, or inconsiderate, driving </vt:lpstr>
      <vt:lpstr>Causing injury by careless, or inconsiderate, driving </vt:lpstr>
      <vt:lpstr>Non-fatal strangulation or suffocation</vt:lpstr>
      <vt:lpstr>Non-fatal strangulation or suffocation</vt:lpstr>
      <vt:lpstr>Non-fatal strangulation or suffocation</vt:lpstr>
      <vt:lpstr>Non-fatal strangulation or suffocation</vt:lpstr>
      <vt:lpstr>Non-fatal strangulation or suffocation</vt:lpstr>
      <vt:lpstr>Breastfeeding voyeurism </vt:lpstr>
      <vt:lpstr>Breastfeeding voyeurism </vt:lpstr>
      <vt:lpstr>Breastfeeding voyeurism </vt:lpstr>
      <vt:lpstr>Breastfeeding voyeurism </vt:lpstr>
      <vt:lpstr>Breastfeeding voyeurism </vt:lpstr>
      <vt:lpstr>Further offences - Police, Crime, Sentencing and Courts Act 2022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Kjbgubkgj m, yjhvj</dc:title>
  <dc:creator>ben.taylor@quattro.co.uk</dc:creator>
  <cp:lastModifiedBy>Microsoft account</cp:lastModifiedBy>
  <cp:revision>67</cp:revision>
  <dcterms:created xsi:type="dcterms:W3CDTF">2020-07-03T14:00:33Z</dcterms:created>
  <dcterms:modified xsi:type="dcterms:W3CDTF">2022-07-12T15:59:02Z</dcterms:modified>
</cp:coreProperties>
</file>