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30"/>
  </p:notesMasterIdLst>
  <p:sldIdLst>
    <p:sldId id="256" r:id="rId2"/>
    <p:sldId id="257" r:id="rId3"/>
    <p:sldId id="258" r:id="rId4"/>
    <p:sldId id="259" r:id="rId5"/>
    <p:sldId id="273" r:id="rId6"/>
    <p:sldId id="261" r:id="rId7"/>
    <p:sldId id="292" r:id="rId8"/>
    <p:sldId id="293" r:id="rId9"/>
    <p:sldId id="277" r:id="rId10"/>
    <p:sldId id="278" r:id="rId11"/>
    <p:sldId id="290" r:id="rId12"/>
    <p:sldId id="276" r:id="rId13"/>
    <p:sldId id="281" r:id="rId14"/>
    <p:sldId id="294" r:id="rId15"/>
    <p:sldId id="282" r:id="rId16"/>
    <p:sldId id="279" r:id="rId17"/>
    <p:sldId id="275" r:id="rId18"/>
    <p:sldId id="288" r:id="rId19"/>
    <p:sldId id="283" r:id="rId20"/>
    <p:sldId id="284" r:id="rId21"/>
    <p:sldId id="285" r:id="rId22"/>
    <p:sldId id="286" r:id="rId23"/>
    <p:sldId id="289" r:id="rId24"/>
    <p:sldId id="295" r:id="rId25"/>
    <p:sldId id="291" r:id="rId26"/>
    <p:sldId id="274" r:id="rId27"/>
    <p:sldId id="269" r:id="rId28"/>
    <p:sldId id="268"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9A7ED-FFB5-48DA-A17A-AC89FBD64C22}" v="8" dt="2020-09-18T09:45:46.002"/>
  </p1510:revLst>
</p1510:revInfo>
</file>

<file path=ppt/tableStyles.xml><?xml version="1.0" encoding="utf-8"?>
<a:tblStyleLst xmlns:a="http://schemas.openxmlformats.org/drawingml/2006/main" def="{958092FA-9211-4A8A-868C-A29FDC96E866}">
  <a:tblStyle styleId="{958092FA-9211-4A8A-868C-A29FDC96E86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5"/>
    <p:restoredTop sz="95694"/>
  </p:normalViewPr>
  <p:slideViewPr>
    <p:cSldViewPr snapToGrid="0" snapToObjects="1">
      <p:cViewPr varScale="1">
        <p:scale>
          <a:sx n="83" d="100"/>
          <a:sy n="83" d="100"/>
        </p:scale>
        <p:origin x="6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921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1" i="0" u="none" strike="noStrike" cap="none" dirty="0">
                <a:solidFill>
                  <a:srgbClr val="000000"/>
                </a:solidFill>
                <a:effectLst/>
                <a:latin typeface="Arial"/>
                <a:ea typeface="Arial"/>
                <a:cs typeface="Arial"/>
                <a:sym typeface="Arial"/>
              </a:rPr>
              <a:t>T</a:t>
            </a:r>
            <a:r>
              <a:rPr lang="en-GB" sz="1100" b="0" i="0" u="none" strike="noStrike" cap="none" dirty="0">
                <a:solidFill>
                  <a:srgbClr val="000000"/>
                </a:solidFill>
                <a:effectLst/>
                <a:latin typeface="Arial"/>
                <a:ea typeface="Arial"/>
                <a:cs typeface="Arial"/>
                <a:sym typeface="Arial"/>
              </a:rPr>
              <a:t>he application for enforcement is made using Form C79.</a:t>
            </a:r>
            <a:r>
              <a:rPr lang="en-GB" dirty="0">
                <a:effectLst/>
              </a:rPr>
              <a:t> </a:t>
            </a:r>
          </a:p>
          <a:p>
            <a:pPr fontAlgn="base"/>
            <a:r>
              <a:rPr lang="en-GB" sz="1100" b="0" i="0" u="none" strike="noStrike" cap="none" dirty="0">
                <a:solidFill>
                  <a:srgbClr val="000000"/>
                </a:solidFill>
                <a:effectLst/>
                <a:latin typeface="Arial"/>
                <a:ea typeface="Arial"/>
                <a:cs typeface="Arial"/>
                <a:sym typeface="Arial"/>
              </a:rPr>
              <a:t>The court may make an enforcement order only on the application of:</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(a)     a person with whom the child concerned lives or is to live;</a:t>
            </a:r>
          </a:p>
          <a:p>
            <a:pPr fontAlgn="base"/>
            <a:r>
              <a:rPr lang="en-GB" sz="1100" b="0" i="0" u="none" strike="noStrike" cap="none" dirty="0">
                <a:solidFill>
                  <a:srgbClr val="000000"/>
                </a:solidFill>
                <a:effectLst/>
                <a:latin typeface="Arial"/>
                <a:ea typeface="Arial"/>
                <a:cs typeface="Arial"/>
                <a:sym typeface="Arial"/>
              </a:rPr>
              <a:t>(b)     a person whose contact with the child concerned is provided for in the child arrangements order;</a:t>
            </a:r>
          </a:p>
          <a:p>
            <a:pPr fontAlgn="base"/>
            <a:r>
              <a:rPr lang="en-GB" sz="1100" b="0" i="0" u="none" strike="noStrike" cap="none" dirty="0">
                <a:solidFill>
                  <a:srgbClr val="000000"/>
                </a:solidFill>
                <a:effectLst/>
                <a:latin typeface="Arial"/>
                <a:ea typeface="Arial"/>
                <a:cs typeface="Arial"/>
                <a:sym typeface="Arial"/>
              </a:rPr>
              <a:t>(c)     any individual subject to a condition under section 11(7)(b) or an activity condition; or</a:t>
            </a:r>
          </a:p>
          <a:p>
            <a:r>
              <a:rPr lang="en-GB" sz="1100" b="0" i="0" u="none" strike="noStrike" cap="none" dirty="0">
                <a:solidFill>
                  <a:srgbClr val="000000"/>
                </a:solidFill>
                <a:effectLst/>
                <a:latin typeface="Arial"/>
                <a:ea typeface="Arial"/>
                <a:cs typeface="Arial"/>
                <a:sym typeface="Arial"/>
              </a:rPr>
              <a:t>(d)     the child concerned, subject to leave of the court.</a:t>
            </a:r>
            <a:r>
              <a:rPr lang="en-GB" dirty="0">
                <a:effectLst/>
              </a:rPr>
              <a:t> </a:t>
            </a:r>
          </a:p>
          <a:p>
            <a:r>
              <a:rPr lang="en-GB" sz="1100" b="0" i="0" u="none" strike="noStrike" cap="none" dirty="0">
                <a:solidFill>
                  <a:srgbClr val="000000"/>
                </a:solidFill>
                <a:effectLst/>
                <a:latin typeface="Arial"/>
                <a:ea typeface="Arial"/>
                <a:cs typeface="Arial"/>
                <a:sym typeface="Arial"/>
              </a:rPr>
              <a:t>The court may grant leave to the child concerned only if it is satisfied that he has sufficient understanding to make the proposed application.</a:t>
            </a:r>
            <a:r>
              <a:rPr lang="en-GB" u="none" dirty="0">
                <a:effectLst/>
              </a:rPr>
              <a:t> </a:t>
            </a:r>
            <a:r>
              <a:rPr lang="en-GB" dirty="0">
                <a:effectLst/>
              </a:rPr>
              <a:t> </a:t>
            </a:r>
            <a:endParaRPr lang="en-US" dirty="0"/>
          </a:p>
        </p:txBody>
      </p:sp>
    </p:spTree>
    <p:extLst>
      <p:ext uri="{BB962C8B-B14F-4D97-AF65-F5344CB8AC3E}">
        <p14:creationId xmlns:p14="http://schemas.microsoft.com/office/powerpoint/2010/main" val="388965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GB" sz="1100" b="0" i="0" u="none" strike="noStrike" cap="none" dirty="0">
                <a:solidFill>
                  <a:srgbClr val="000000"/>
                </a:solidFill>
                <a:effectLst/>
                <a:latin typeface="Arial"/>
                <a:ea typeface="Arial"/>
                <a:cs typeface="Arial"/>
                <a:sym typeface="Arial"/>
              </a:rPr>
              <a:t>On any application for enforcement of a child arrangements order, the court shall consider a number of factors:</a:t>
            </a:r>
          </a:p>
          <a:p>
            <a:pPr fontAlgn="base"/>
            <a:r>
              <a:rPr lang="en-GB" sz="1100" b="0" i="0" u="none" strike="noStrike" cap="none" dirty="0">
                <a:solidFill>
                  <a:srgbClr val="000000"/>
                </a:solidFill>
                <a:effectLst/>
                <a:latin typeface="Arial"/>
                <a:ea typeface="Arial"/>
                <a:cs typeface="Arial"/>
                <a:sym typeface="Arial"/>
              </a:rPr>
              <a:t>Para 21.7 the court </a:t>
            </a:r>
            <a:r>
              <a:rPr lang="en-GB" sz="1100" b="0" i="0" u="sng" strike="noStrike" cap="none" dirty="0">
                <a:solidFill>
                  <a:srgbClr val="000000"/>
                </a:solidFill>
                <a:effectLst/>
                <a:latin typeface="Arial"/>
                <a:ea typeface="Arial"/>
                <a:cs typeface="Arial"/>
                <a:sym typeface="Arial"/>
              </a:rPr>
              <a:t>shall </a:t>
            </a:r>
            <a:r>
              <a:rPr lang="en-GB" sz="1100" b="0" i="0" u="none" strike="noStrike" cap="none" dirty="0">
                <a:solidFill>
                  <a:srgbClr val="000000"/>
                </a:solidFill>
                <a:effectLst/>
                <a:latin typeface="Arial"/>
                <a:ea typeface="Arial"/>
                <a:cs typeface="Arial"/>
                <a:sym typeface="Arial"/>
              </a:rPr>
              <a:t>(in the absence of agreement between the parties about the relevant facts) determine the facts in order to establish the cause of the alleged failure to comply.</a:t>
            </a:r>
            <a:r>
              <a:rPr lang="en-GB" dirty="0">
                <a:effectLst/>
              </a:rPr>
              <a:t> </a:t>
            </a:r>
          </a:p>
          <a:p>
            <a:pPr fontAlgn="base"/>
            <a:r>
              <a:rPr lang="en-GB" dirty="0">
                <a:effectLst/>
              </a:rPr>
              <a:t>Consider the reasons for non compliance</a:t>
            </a:r>
          </a:p>
          <a:p>
            <a:pPr fontAlgn="base"/>
            <a:r>
              <a:rPr lang="en-GB" dirty="0">
                <a:effectLst/>
              </a:rPr>
              <a:t>Consider how the </a:t>
            </a:r>
            <a:r>
              <a:rPr lang="en-GB" sz="1100" b="0" i="0" u="none" strike="noStrike" cap="none" dirty="0">
                <a:solidFill>
                  <a:srgbClr val="000000"/>
                </a:solidFill>
                <a:effectLst/>
                <a:latin typeface="Arial"/>
                <a:ea typeface="Arial"/>
                <a:cs typeface="Arial"/>
                <a:sym typeface="Arial"/>
              </a:rPr>
              <a:t>wishes and feelings of the child are to be ascertained.</a:t>
            </a:r>
          </a:p>
          <a:p>
            <a:pPr fontAlgn="base"/>
            <a:r>
              <a:rPr lang="en-GB" sz="1100" b="0" i="0" u="none" strike="noStrike" cap="none" dirty="0">
                <a:solidFill>
                  <a:srgbClr val="000000"/>
                </a:solidFill>
                <a:effectLst/>
                <a:latin typeface="Arial"/>
                <a:ea typeface="Arial"/>
                <a:cs typeface="Arial"/>
                <a:sym typeface="Arial"/>
              </a:rPr>
              <a:t>The court has a discretion as to whether to join the child as a party and may ask a Cafcass officer to consider this and report to the court with their opinion pursuant to FPR 2010, r 16.39.</a:t>
            </a:r>
            <a:endParaRPr lang="en-GB" dirty="0">
              <a:effectLst/>
            </a:endParaRPr>
          </a:p>
          <a:p>
            <a:endParaRPr lang="en-US" dirty="0"/>
          </a:p>
        </p:txBody>
      </p:sp>
    </p:spTree>
    <p:extLst>
      <p:ext uri="{BB962C8B-B14F-4D97-AF65-F5344CB8AC3E}">
        <p14:creationId xmlns:p14="http://schemas.microsoft.com/office/powerpoint/2010/main" val="99408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Gatekeepers shall list any application for enforcement before the previously allocated judge if possible within 20 working days of issue, enforcement cases should be concluded without delay, as stated in FRP PD12B para 21.2.</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On any application for enforcement issued more than three months after the original order, safeguarding checks shall be ordered.</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556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Where the court is satisfied </a:t>
            </a:r>
            <a:r>
              <a:rPr lang="en-GB" sz="1100" b="0" i="0" u="sng" strike="noStrike" cap="none" dirty="0">
                <a:solidFill>
                  <a:srgbClr val="000000"/>
                </a:solidFill>
                <a:effectLst/>
                <a:latin typeface="Arial"/>
                <a:ea typeface="Arial"/>
                <a:cs typeface="Arial"/>
                <a:sym typeface="Arial"/>
              </a:rPr>
              <a:t>beyond reasonable doubt</a:t>
            </a:r>
            <a:r>
              <a:rPr lang="en-GB" sz="1100" b="0" i="0" u="none" strike="noStrike" cap="none" dirty="0">
                <a:solidFill>
                  <a:srgbClr val="000000"/>
                </a:solidFill>
                <a:effectLst/>
                <a:latin typeface="Arial"/>
                <a:ea typeface="Arial"/>
                <a:cs typeface="Arial"/>
                <a:sym typeface="Arial"/>
              </a:rPr>
              <a:t> that a person has failed to comply with a CAO, it may make an Enforcement Order, or a suspended EO, imposing on that person an 'unpaid work requirement’.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Note that unlike most aspects of Family Law, the court needs to be satisfied “beyond reasonable doubt”. The burden of proof is therefore set higher than the normal “balance of probabilities” hurdle.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However, the court may not make an Enforcement Order if satisfied that the person in breach had a 'reasonable excuse' for breaching the order: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The burden of proving a reasonable excuse is on the person in breach and </a:t>
            </a:r>
            <a:r>
              <a:rPr lang="en-GB" sz="1100" b="1" i="0" u="none" strike="noStrike" cap="none" dirty="0">
                <a:solidFill>
                  <a:srgbClr val="000000"/>
                </a:solidFill>
                <a:effectLst/>
                <a:latin typeface="Arial"/>
                <a:ea typeface="Arial"/>
                <a:cs typeface="Arial"/>
                <a:sym typeface="Arial"/>
              </a:rPr>
              <a:t>the standard of proof is the balance of probabilities</a:t>
            </a:r>
            <a:r>
              <a:rPr lang="en-GB" sz="1100" b="0" i="0" u="none" strike="noStrike" cap="none" dirty="0">
                <a:solidFill>
                  <a:srgbClr val="000000"/>
                </a:solidFill>
                <a:effectLst/>
                <a:latin typeface="Arial"/>
                <a:ea typeface="Arial"/>
                <a:cs typeface="Arial"/>
                <a:sym typeface="Arial"/>
              </a:rPr>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Reasonable excuse case: </a:t>
            </a:r>
            <a:r>
              <a:rPr lang="en-GB" sz="1100" b="0" i="1" u="none" strike="noStrike" cap="none" dirty="0">
                <a:solidFill>
                  <a:srgbClr val="000000"/>
                </a:solidFill>
                <a:effectLst/>
                <a:latin typeface="Arial"/>
                <a:ea typeface="Arial"/>
                <a:cs typeface="Arial"/>
                <a:sym typeface="Arial"/>
              </a:rPr>
              <a:t>Re L-W </a:t>
            </a:r>
            <a:r>
              <a:rPr lang="en-GB" sz="1100" b="0" i="0" u="none" strike="noStrike" cap="none" dirty="0">
                <a:solidFill>
                  <a:srgbClr val="000000"/>
                </a:solidFill>
                <a:effectLst/>
                <a:latin typeface="Arial"/>
                <a:ea typeface="Arial"/>
                <a:cs typeface="Arial"/>
                <a:sym typeface="Arial"/>
              </a:rPr>
              <a:t>concerns enforcement of CAOs when the child does not wish to go:</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Where the parent's obligation is to 'allow' contact or to 'make the child available' for contact, which means to ‘put at one’s disposal, or within one’s reach’, there is no more of an obligation than that. The Court of Appeal held it does not create a legally enforceable obligation on the person to take such steps in the exercise of their parental discipline, guidance and encouragement as were reasonable in all the circumstances to ensure that contact took place.  That wording does not place a parent in breach of the order if the child refuses to co-operate. The defence of ‘impossibility of performance’ was accepted on appeal.</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0" i="0" u="none" strike="noStrike" cap="none" dirty="0">
              <a:solidFill>
                <a:srgbClr val="000000"/>
              </a:solidFill>
              <a:effectLst/>
              <a:latin typeface="Arial"/>
              <a:ea typeface="Arial"/>
              <a:cs typeface="Arial"/>
              <a:sym typeface="Arial"/>
            </a:endParaRPr>
          </a:p>
          <a:p>
            <a:endParaRPr lang="en-GB"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19750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court has a wide range of powers in the event of a breach, including:</a:t>
            </a:r>
          </a:p>
          <a:p>
            <a:r>
              <a:rPr lang="en-GB" sz="1100" b="0" i="0" u="none" strike="noStrike" cap="none" dirty="0">
                <a:solidFill>
                  <a:srgbClr val="000000"/>
                </a:solidFill>
                <a:effectLst/>
                <a:latin typeface="Arial"/>
                <a:ea typeface="Arial"/>
                <a:cs typeface="Arial"/>
                <a:sym typeface="Arial"/>
              </a:rPr>
              <a:t>referral of the parents to a SPIP, or mediation</a:t>
            </a:r>
            <a:r>
              <a:rPr lang="en-GB" dirty="0">
                <a:effectLst/>
              </a:rPr>
              <a:t> </a:t>
            </a:r>
          </a:p>
          <a:p>
            <a:r>
              <a:rPr lang="en-GB" sz="1100" b="0" i="0" u="none" strike="noStrike" cap="none" dirty="0">
                <a:solidFill>
                  <a:srgbClr val="000000"/>
                </a:solidFill>
                <a:effectLst/>
                <a:latin typeface="Arial"/>
                <a:ea typeface="Arial"/>
                <a:cs typeface="Arial"/>
                <a:sym typeface="Arial"/>
              </a:rPr>
              <a:t>variation of the CAO</a:t>
            </a:r>
          </a:p>
          <a:p>
            <a:r>
              <a:rPr lang="en-GB" sz="1100" b="0" i="0" u="none" strike="noStrike" cap="none" dirty="0">
                <a:solidFill>
                  <a:srgbClr val="000000"/>
                </a:solidFill>
                <a:effectLst/>
                <a:latin typeface="Arial"/>
                <a:ea typeface="Arial"/>
                <a:cs typeface="Arial"/>
                <a:sym typeface="Arial"/>
              </a:rPr>
              <a:t>enforcement order or suspended enforcement </a:t>
            </a:r>
          </a:p>
          <a:p>
            <a:r>
              <a:rPr lang="en-GB" sz="1100" b="0" i="0" u="none" strike="noStrike" cap="none" dirty="0">
                <a:solidFill>
                  <a:srgbClr val="000000"/>
                </a:solidFill>
                <a:effectLst/>
                <a:latin typeface="Arial"/>
                <a:ea typeface="Arial"/>
                <a:cs typeface="Arial"/>
                <a:sym typeface="Arial"/>
              </a:rPr>
              <a:t>an order for compensation for financial loss </a:t>
            </a:r>
          </a:p>
          <a:p>
            <a:r>
              <a:rPr lang="en-GB" sz="1100" b="0" i="0" u="none" strike="noStrike" cap="none" dirty="0">
                <a:solidFill>
                  <a:srgbClr val="000000"/>
                </a:solidFill>
                <a:effectLst/>
                <a:latin typeface="Arial"/>
                <a:ea typeface="Arial"/>
                <a:cs typeface="Arial"/>
                <a:sym typeface="Arial"/>
              </a:rPr>
              <a:t>committal to prison </a:t>
            </a:r>
          </a:p>
          <a:p>
            <a:r>
              <a:rPr lang="en-GB" sz="1100" b="0" i="0" u="none" strike="noStrike" cap="none" dirty="0">
                <a:solidFill>
                  <a:srgbClr val="000000"/>
                </a:solidFill>
                <a:effectLst/>
                <a:latin typeface="Arial"/>
                <a:ea typeface="Arial"/>
                <a:cs typeface="Arial"/>
                <a:sym typeface="Arial"/>
              </a:rPr>
              <a:t>Or a fine.</a:t>
            </a:r>
          </a:p>
          <a:p>
            <a:endParaRPr lang="en-US" dirty="0"/>
          </a:p>
        </p:txBody>
      </p:sp>
    </p:spTree>
    <p:extLst>
      <p:ext uri="{BB962C8B-B14F-4D97-AF65-F5344CB8AC3E}">
        <p14:creationId xmlns:p14="http://schemas.microsoft.com/office/powerpoint/2010/main" val="2601317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It may resolve issues to simply have a more defined CAO.</a:t>
            </a:r>
          </a:p>
          <a:p>
            <a:r>
              <a:rPr lang="en-US" sz="1100" b="0" i="0" u="none" strike="noStrike" cap="none" dirty="0">
                <a:solidFill>
                  <a:srgbClr val="000000"/>
                </a:solidFill>
                <a:effectLst/>
                <a:latin typeface="Arial"/>
                <a:ea typeface="Arial"/>
                <a:cs typeface="Arial"/>
                <a:sym typeface="Arial"/>
              </a:rPr>
              <a:t>As an alternative</a:t>
            </a:r>
            <a:r>
              <a:rPr lang="en-GB" dirty="0">
                <a:effectLst/>
              </a:rPr>
              <a:t> </a:t>
            </a:r>
            <a:r>
              <a:rPr lang="en-US" sz="1100" b="0" i="0" u="none" strike="noStrike" cap="none" dirty="0">
                <a:solidFill>
                  <a:srgbClr val="000000"/>
                </a:solidFill>
                <a:effectLst/>
                <a:latin typeface="Arial"/>
                <a:ea typeface="Arial"/>
                <a:cs typeface="Arial"/>
                <a:sym typeface="Arial"/>
              </a:rPr>
              <a:t>the court may make an activity direction, </a:t>
            </a:r>
            <a:r>
              <a:rPr lang="en-GB" sz="1100" b="0" i="0" u="none" strike="noStrike" cap="none" dirty="0">
                <a:solidFill>
                  <a:srgbClr val="000000"/>
                </a:solidFill>
                <a:effectLst/>
                <a:latin typeface="Arial"/>
                <a:ea typeface="Arial"/>
                <a:cs typeface="Arial"/>
                <a:sym typeface="Arial"/>
              </a:rPr>
              <a:t>ordering a party to undertake activities programmes, classes, counselling, or guidance sessions</a:t>
            </a:r>
            <a:r>
              <a:rPr lang="en-GB" sz="1100" b="0" i="0" u="sng" strike="noStrike" cap="none"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to help them to understand the importance to a child of spending time with the other parent </a:t>
            </a:r>
            <a:r>
              <a:rPr lang="en-US" sz="1100" b="0" i="0" u="none" strike="noStrike" cap="none" dirty="0">
                <a:solidFill>
                  <a:srgbClr val="000000"/>
                </a:solidFill>
                <a:effectLst/>
                <a:latin typeface="Arial"/>
                <a:ea typeface="Arial"/>
                <a:cs typeface="Arial"/>
                <a:sym typeface="Arial"/>
              </a:rPr>
              <a:t> – more detail is provided in the previous Activity direction slides.</a:t>
            </a:r>
          </a:p>
          <a:p>
            <a:r>
              <a:rPr lang="en-GB" sz="1100" b="0" i="0" u="none" strike="noStrike" cap="none" dirty="0">
                <a:solidFill>
                  <a:srgbClr val="000000"/>
                </a:solidFill>
                <a:effectLst/>
                <a:latin typeface="Arial"/>
                <a:ea typeface="Arial"/>
                <a:cs typeface="Arial"/>
                <a:sym typeface="Arial"/>
              </a:rPr>
              <a:t>Or it may be appropriate to seek a change of living arrangements if the primary carer is unreasonably unable to support and encourage a relationship with the non-resident parent. </a:t>
            </a:r>
          </a:p>
          <a:p>
            <a:r>
              <a:rPr lang="en-GB" sz="1100" b="0" i="0" u="none" strike="noStrike" cap="none" dirty="0">
                <a:solidFill>
                  <a:srgbClr val="000000"/>
                </a:solidFill>
                <a:effectLst/>
                <a:latin typeface="Arial"/>
                <a:ea typeface="Arial"/>
                <a:cs typeface="Arial"/>
                <a:sym typeface="Arial"/>
              </a:rPr>
              <a:t>A suspended change of residence order can often have the desired effect without causing the inevitable distress involved in moving a child. </a:t>
            </a:r>
          </a:p>
          <a:p>
            <a:r>
              <a:rPr lang="en-GB" sz="1100" b="0" i="0" u="none" strike="noStrike" cap="none" dirty="0">
                <a:solidFill>
                  <a:srgbClr val="000000"/>
                </a:solidFill>
                <a:effectLst/>
                <a:latin typeface="Arial"/>
                <a:ea typeface="Arial"/>
                <a:cs typeface="Arial"/>
                <a:sym typeface="Arial"/>
              </a:rPr>
              <a:t>a separate application for a live with order, alongside the enforcement application should be made if this is sought and the child should be made a party to the proceedings through a rule 16.4 Guardian.</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02327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Court may order the non-compliant party to undertake unpaid work if that is </a:t>
            </a:r>
            <a:r>
              <a:rPr lang="en-GB" sz="1100" b="0" i="0" u="sng" strike="noStrike" cap="none" dirty="0">
                <a:solidFill>
                  <a:srgbClr val="000000"/>
                </a:solidFill>
                <a:effectLst/>
                <a:latin typeface="Arial"/>
                <a:ea typeface="Arial"/>
                <a:cs typeface="Arial"/>
                <a:sym typeface="Arial"/>
              </a:rPr>
              <a:t>necessary</a:t>
            </a:r>
            <a:r>
              <a:rPr lang="en-GB" sz="1100" b="0" i="0" u="none" strike="noStrike" cap="none" dirty="0">
                <a:solidFill>
                  <a:srgbClr val="000000"/>
                </a:solidFill>
                <a:effectLst/>
                <a:latin typeface="Arial"/>
                <a:ea typeface="Arial"/>
                <a:cs typeface="Arial"/>
                <a:sym typeface="Arial"/>
              </a:rPr>
              <a:t> to secure compliance, and if the effect on the non-compliant party is </a:t>
            </a:r>
            <a:r>
              <a:rPr lang="en-GB" sz="1100" b="0" i="0" u="sng" strike="noStrike" cap="none" dirty="0">
                <a:solidFill>
                  <a:srgbClr val="000000"/>
                </a:solidFill>
                <a:effectLst/>
                <a:latin typeface="Arial"/>
                <a:ea typeface="Arial"/>
                <a:cs typeface="Arial"/>
                <a:sym typeface="Arial"/>
              </a:rPr>
              <a:t>proportionate</a:t>
            </a:r>
            <a:r>
              <a:rPr lang="en-GB" sz="1100" b="0" i="0" u="none" strike="noStrike" cap="none" dirty="0">
                <a:solidFill>
                  <a:srgbClr val="000000"/>
                </a:solidFill>
                <a:effectLst/>
                <a:latin typeface="Arial"/>
                <a:ea typeface="Arial"/>
                <a:cs typeface="Arial"/>
                <a:sym typeface="Arial"/>
              </a:rPr>
              <a:t> to the seriousness of the breach. </a:t>
            </a:r>
          </a:p>
          <a:p>
            <a:r>
              <a:rPr lang="en-GB" sz="1100" b="0" i="0" u="none" strike="noStrike" cap="none" dirty="0">
                <a:solidFill>
                  <a:srgbClr val="000000"/>
                </a:solidFill>
                <a:effectLst/>
                <a:latin typeface="Arial"/>
                <a:ea typeface="Arial"/>
                <a:cs typeface="Arial"/>
                <a:sym typeface="Arial"/>
              </a:rPr>
              <a:t>The court must consider whether unpaid work is available in the locality. 40-200 hours can be ordered. </a:t>
            </a:r>
          </a:p>
          <a:p>
            <a:r>
              <a:rPr lang="en-GB" sz="1100" b="0" i="0" u="none" strike="noStrike" cap="none" dirty="0">
                <a:solidFill>
                  <a:srgbClr val="000000"/>
                </a:solidFill>
                <a:effectLst/>
                <a:latin typeface="Arial"/>
                <a:ea typeface="Arial"/>
                <a:cs typeface="Arial"/>
                <a:sym typeface="Arial"/>
              </a:rPr>
              <a:t>the court must obtain and consider information about the person and the likely effect of the enforcement order on him, including:</a:t>
            </a:r>
          </a:p>
          <a:p>
            <a:r>
              <a:rPr lang="en-GB" sz="1100" b="0" i="0" u="none" strike="noStrike" cap="none" dirty="0">
                <a:solidFill>
                  <a:srgbClr val="000000"/>
                </a:solidFill>
                <a:effectLst/>
                <a:latin typeface="Arial"/>
                <a:ea typeface="Arial"/>
                <a:cs typeface="Arial"/>
                <a:sym typeface="Arial"/>
              </a:rPr>
              <a:t>any conflict with the person's religious beliefs</a:t>
            </a:r>
            <a:r>
              <a:rPr lang="en-GB" dirty="0">
                <a:effectLst/>
              </a:rPr>
              <a:t> and </a:t>
            </a:r>
            <a:r>
              <a:rPr lang="en-GB" sz="1100" b="0" i="0" u="none" strike="noStrike" cap="none" dirty="0">
                <a:solidFill>
                  <a:srgbClr val="000000"/>
                </a:solidFill>
                <a:effectLst/>
                <a:latin typeface="Arial"/>
                <a:ea typeface="Arial"/>
                <a:cs typeface="Arial"/>
                <a:sym typeface="Arial"/>
              </a:rPr>
              <a:t>any interference with the times they normally work or study.</a:t>
            </a:r>
          </a:p>
          <a:p>
            <a:r>
              <a:rPr lang="en-GB" sz="1100" b="0" i="0" u="none" strike="noStrike" cap="none" dirty="0">
                <a:solidFill>
                  <a:srgbClr val="000000"/>
                </a:solidFill>
                <a:effectLst/>
                <a:latin typeface="Arial"/>
                <a:ea typeface="Arial"/>
                <a:cs typeface="Arial"/>
                <a:sym typeface="Arial"/>
              </a:rPr>
              <a:t>It is good practice to ask Cafcass to report on the suitability of this order.</a:t>
            </a:r>
          </a:p>
          <a:p>
            <a:r>
              <a:rPr lang="en-GB" sz="1100" b="0" i="0" u="none" strike="noStrike" cap="none" dirty="0">
                <a:solidFill>
                  <a:srgbClr val="000000"/>
                </a:solidFill>
                <a:effectLst/>
                <a:latin typeface="Arial"/>
                <a:ea typeface="Arial"/>
                <a:cs typeface="Arial"/>
                <a:sym typeface="Arial"/>
              </a:rPr>
              <a:t>Section 11L(7) also requires the court to take into account the welfare of the subject child, but this is not its paramount consideration.</a:t>
            </a:r>
          </a:p>
          <a:p>
            <a:endParaRPr lang="en-US" dirty="0"/>
          </a:p>
        </p:txBody>
      </p:sp>
    </p:spTree>
    <p:extLst>
      <p:ext uri="{BB962C8B-B14F-4D97-AF65-F5344CB8AC3E}">
        <p14:creationId xmlns:p14="http://schemas.microsoft.com/office/powerpoint/2010/main" val="6976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court is to ask a Cafcass officer to monitor, or arrange for the monitoring of, a person's compliance with an EO, and to report to the court on any failure to comply and on any unsuitability to undertake the unpaid work</a:t>
            </a:r>
            <a:r>
              <a:rPr lang="en-GB" dirty="0">
                <a:effectLst/>
              </a:rPr>
              <a:t> </a:t>
            </a:r>
          </a:p>
          <a:p>
            <a:r>
              <a:rPr lang="en-GB" sz="1100" b="0" i="0" u="none" strike="noStrike" cap="none" dirty="0">
                <a:solidFill>
                  <a:srgbClr val="000000"/>
                </a:solidFill>
                <a:effectLst/>
                <a:latin typeface="Arial"/>
                <a:ea typeface="Arial"/>
                <a:cs typeface="Arial"/>
                <a:sym typeface="Arial"/>
              </a:rPr>
              <a:t>the court must attach a warning notice setting out the consequences of breaching the EO including imposition of a further EO; enhancement of the existing EO and use of existing sanctions for contempt.</a:t>
            </a:r>
            <a:r>
              <a:rPr lang="en-GB" dirty="0">
                <a:effectLst/>
              </a:rPr>
              <a:t> </a:t>
            </a:r>
          </a:p>
          <a:p>
            <a:r>
              <a:rPr lang="en-GB" sz="1100" b="0" i="0" u="none" strike="noStrike" cap="none" dirty="0">
                <a:solidFill>
                  <a:srgbClr val="000000"/>
                </a:solidFill>
                <a:effectLst/>
                <a:latin typeface="Arial"/>
                <a:ea typeface="Arial"/>
                <a:cs typeface="Arial"/>
                <a:sym typeface="Arial"/>
              </a:rPr>
              <a:t>The court has power to amend or revoke an EO. If the terms of an EO are breached, the court may amend the original order to make it more onerous, or impose another EO.</a:t>
            </a:r>
            <a:endParaRPr lang="en-GB" dirty="0">
              <a:effectLst/>
            </a:endParaRPr>
          </a:p>
          <a:p>
            <a:endParaRPr lang="en-US" dirty="0"/>
          </a:p>
        </p:txBody>
      </p:sp>
    </p:spTree>
    <p:extLst>
      <p:ext uri="{BB962C8B-B14F-4D97-AF65-F5344CB8AC3E}">
        <p14:creationId xmlns:p14="http://schemas.microsoft.com/office/powerpoint/2010/main" val="646319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court can order financial compensation up to the amount of the loss. Often the court fee and costs are sought.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Before making a compensation order the court must take into account the welfare of any child concerned, and the financial circumstances of the person in breach. </a:t>
            </a:r>
          </a:p>
          <a:p>
            <a:endParaRPr lang="en-US" dirty="0"/>
          </a:p>
        </p:txBody>
      </p:sp>
    </p:spTree>
    <p:extLst>
      <p:ext uri="{BB962C8B-B14F-4D97-AF65-F5344CB8AC3E}">
        <p14:creationId xmlns:p14="http://schemas.microsoft.com/office/powerpoint/2010/main" val="171245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Where an order is not complied with it is open, where grounds exist, for a parent to apply for committal for contempt, of the person in breach of the order, subject to a correctly worded and correctly placed penal notice on the order and subject to complying with all necessary procedural steps under FPR 37 and PD 37A.</a:t>
            </a:r>
            <a:r>
              <a:rPr lang="en-GB" dirty="0">
                <a:effectLst/>
              </a:rPr>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The alleged breaches must be particularised with care so that the respondent knows precisely the allegations and is able to marshal their defence.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The application should be personally served, subject to the Court dispensing with this rule.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it is vital to ensure that the evidential and procedural rules are obeyed, and extra vigilance is required when the respondent is a litigant in person.</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It is worth noting that the court may waive any procedural defect in the commencement or conduct if satisfied that no injustice has been caused to the respondent by the defect.</a:t>
            </a:r>
            <a:r>
              <a:rPr lang="en-GB" dirty="0">
                <a:effectLst/>
              </a:rPr>
              <a:t> </a:t>
            </a:r>
          </a:p>
          <a:p>
            <a:r>
              <a:rPr lang="en-GB" sz="1100" b="0" i="0" u="none" strike="noStrike" cap="none" dirty="0">
                <a:solidFill>
                  <a:srgbClr val="000000"/>
                </a:solidFill>
                <a:effectLst/>
                <a:latin typeface="Arial"/>
                <a:ea typeface="Arial"/>
                <a:cs typeface="Arial"/>
                <a:sym typeface="Arial"/>
              </a:rPr>
              <a:t>the liberty of someone is at stake, therefore, the criminal standard of proof applies, and the burden of proof is on the applicant. </a:t>
            </a:r>
          </a:p>
          <a:p>
            <a:r>
              <a:rPr lang="en-GB" sz="1100" b="0" i="0" u="none" strike="noStrike" cap="none" dirty="0">
                <a:solidFill>
                  <a:srgbClr val="000000"/>
                </a:solidFill>
                <a:effectLst/>
                <a:latin typeface="Arial"/>
                <a:ea typeface="Arial"/>
                <a:cs typeface="Arial"/>
                <a:sym typeface="Arial"/>
              </a:rPr>
              <a:t>The contempt must be a deliberate disobedience of a court order.</a:t>
            </a:r>
          </a:p>
          <a:p>
            <a:r>
              <a:rPr lang="en-GB" sz="1100" b="0" i="0" u="none" strike="noStrike" cap="none" dirty="0">
                <a:solidFill>
                  <a:srgbClr val="000000"/>
                </a:solidFill>
                <a:effectLst/>
                <a:latin typeface="Arial"/>
                <a:ea typeface="Arial"/>
                <a:cs typeface="Arial"/>
                <a:sym typeface="Arial"/>
              </a:rPr>
              <a:t>The dual purpose of committal is to punish for the breach and to ensure future compliance. The Maximum sentence is two years imprisonment.</a:t>
            </a:r>
            <a:r>
              <a:rPr lang="en-GB" dirty="0">
                <a:effectLst/>
              </a:rPr>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A committal order can be suspended, usually on the condition of compliance with the order.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As the committal hearing is in open court, don’t forget your robes!</a:t>
            </a:r>
          </a:p>
          <a:p>
            <a:endParaRPr lang="en-GB" dirty="0">
              <a:effectLst/>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0" i="0" u="none" strike="noStrike" cap="none" dirty="0">
              <a:solidFill>
                <a:srgbClr val="000000"/>
              </a:solidFill>
              <a:effectLst/>
              <a:latin typeface="Arial"/>
              <a:ea typeface="Arial"/>
              <a:cs typeface="Arial"/>
              <a:sym typeface="Arial"/>
            </a:endParaRPr>
          </a:p>
          <a:p>
            <a:endParaRPr lang="en-GB" dirty="0">
              <a:effectLst/>
            </a:endParaRPr>
          </a:p>
          <a:p>
            <a:endParaRPr lang="en-US" dirty="0"/>
          </a:p>
        </p:txBody>
      </p:sp>
    </p:spTree>
    <p:extLst>
      <p:ext uri="{BB962C8B-B14F-4D97-AF65-F5344CB8AC3E}">
        <p14:creationId xmlns:p14="http://schemas.microsoft.com/office/powerpoint/2010/main" val="366604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Nuffield Foundation published a report in December 2013 after researching how the family courts respond to applications for enforcement of a contact order following alleged non-compliance</a:t>
            </a:r>
            <a:r>
              <a:rPr lang="en-GB" dirty="0">
                <a:effectLst/>
              </a:rPr>
              <a:t> </a:t>
            </a:r>
          </a:p>
          <a:p>
            <a:r>
              <a:rPr lang="en-GB" sz="1100" b="0" i="0" u="none" strike="noStrike" cap="none" dirty="0">
                <a:solidFill>
                  <a:srgbClr val="000000"/>
                </a:solidFill>
                <a:effectLst/>
                <a:latin typeface="Arial"/>
                <a:ea typeface="Arial"/>
                <a:cs typeface="Arial"/>
                <a:sym typeface="Arial"/>
              </a:rPr>
              <a:t>Relatively few contact cases return to court seeking enforcement – about 1,400 each year = 10% of cases</a:t>
            </a:r>
            <a:r>
              <a:rPr lang="en-GB" dirty="0">
                <a:effectLst/>
              </a:rPr>
              <a:t> </a:t>
            </a:r>
          </a:p>
          <a:p>
            <a:r>
              <a:rPr lang="en-GB" dirty="0">
                <a:effectLst/>
              </a:rPr>
              <a:t>The numbers of implacably hostile cases are very small, only 4% of the enforcement cases</a:t>
            </a:r>
          </a:p>
          <a:p>
            <a:r>
              <a:rPr lang="en-GB" sz="1100" b="0" i="0" u="none" strike="noStrike" cap="none" dirty="0">
                <a:solidFill>
                  <a:srgbClr val="000000"/>
                </a:solidFill>
                <a:effectLst/>
                <a:latin typeface="Arial"/>
                <a:ea typeface="Arial"/>
                <a:cs typeface="Arial"/>
                <a:sym typeface="Arial"/>
              </a:rPr>
              <a:t>Most enforcement cases are about troubled or conflicted sets of parents, significant safety issues and children making decisions to limit contact</a:t>
            </a:r>
            <a:r>
              <a:rPr lang="en-GB" dirty="0">
                <a:effectLst/>
              </a:rPr>
              <a:t> </a:t>
            </a:r>
            <a:endParaRPr lang="en-US" dirty="0"/>
          </a:p>
        </p:txBody>
      </p:sp>
    </p:spTree>
    <p:extLst>
      <p:ext uri="{BB962C8B-B14F-4D97-AF65-F5344CB8AC3E}">
        <p14:creationId xmlns:p14="http://schemas.microsoft.com/office/powerpoint/2010/main" val="334104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In </a:t>
            </a:r>
            <a:r>
              <a:rPr lang="en-GB" sz="1100" b="0" i="1" u="none" strike="noStrike" cap="none" dirty="0">
                <a:solidFill>
                  <a:srgbClr val="000000"/>
                </a:solidFill>
                <a:effectLst/>
                <a:latin typeface="Arial"/>
                <a:ea typeface="Arial"/>
                <a:cs typeface="Arial"/>
                <a:sym typeface="Arial"/>
              </a:rPr>
              <a:t>CH v CT - </a:t>
            </a:r>
            <a:r>
              <a:rPr lang="en-GB" sz="1100" b="1" i="0" u="none" strike="noStrike" cap="none" dirty="0">
                <a:solidFill>
                  <a:srgbClr val="000000"/>
                </a:solidFill>
                <a:effectLst/>
                <a:latin typeface="Arial"/>
                <a:ea typeface="Arial"/>
                <a:cs typeface="Arial"/>
                <a:sym typeface="Arial"/>
              </a:rPr>
              <a:t>the importance of avoiding serious procedural irregularities was emphasised. In that case, a suspended committal order made against a mother who had failed to comply with a CAO was set aside due to serious procedural irregularities.</a:t>
            </a:r>
            <a:r>
              <a:rPr lang="en-GB" sz="1100" b="0" i="0" u="none" strike="noStrike" cap="none" dirty="0">
                <a:solidFill>
                  <a:srgbClr val="000000"/>
                </a:solidFill>
                <a:effectLst/>
                <a:latin typeface="Arial"/>
                <a:ea typeface="Arial"/>
                <a:cs typeface="Arial"/>
                <a:sym typeface="Arial"/>
              </a:rPr>
              <a:t> The requirements of Rule 37.10(3) were not satisfied, the mother had not received an application that identified each alleged act of contempt and an Affidavit had not been filed in support. Furthermore, there was a failure to comply with several requirements of PD 37A, namely:</a:t>
            </a:r>
            <a:br>
              <a:rPr lang="en-GB" sz="1100" b="0" i="0" u="none" strike="noStrike" cap="none" dirty="0">
                <a:solidFill>
                  <a:srgbClr val="000000"/>
                </a:solidFill>
                <a:effectLst/>
                <a:latin typeface="Arial"/>
                <a:ea typeface="Arial"/>
                <a:cs typeface="Arial"/>
                <a:sym typeface="Arial"/>
              </a:rPr>
            </a:b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(a) There was no penal notice, </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(b) M had not been properly served with an application, so did not have time to prepare a defence.</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(c) There was no notice to make the mother aware of the possibility that criminal legal aid might be available.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0" i="0" u="none" strike="noStrike" cap="none" dirty="0">
              <a:solidFill>
                <a:srgbClr val="000000"/>
              </a:solidFill>
              <a:effectLst/>
              <a:latin typeface="Arial"/>
              <a:ea typeface="Arial"/>
              <a:cs typeface="Arial"/>
              <a:sym typeface="Arial"/>
            </a:endParaRPr>
          </a:p>
          <a:p>
            <a:pPr fontAlgn="base"/>
            <a:r>
              <a:rPr lang="en-GB" sz="1100" b="0" i="0" u="none" strike="noStrike" cap="none" dirty="0">
                <a:solidFill>
                  <a:srgbClr val="000000"/>
                </a:solidFill>
                <a:effectLst/>
                <a:latin typeface="Arial"/>
                <a:ea typeface="Arial"/>
                <a:cs typeface="Arial"/>
                <a:sym typeface="Arial"/>
              </a:rPr>
              <a:t>In </a:t>
            </a:r>
            <a:r>
              <a:rPr lang="en-GB" sz="1100" b="0" i="1" u="none" strike="noStrike" cap="none" dirty="0">
                <a:solidFill>
                  <a:srgbClr val="000000"/>
                </a:solidFill>
                <a:effectLst/>
                <a:latin typeface="Arial"/>
                <a:ea typeface="Arial"/>
                <a:cs typeface="Arial"/>
                <a:sym typeface="Arial"/>
              </a:rPr>
              <a:t>Re L </a:t>
            </a:r>
            <a:r>
              <a:rPr lang="en-GB" sz="1100" b="0" i="0" u="none" strike="noStrike" cap="none" dirty="0">
                <a:solidFill>
                  <a:srgbClr val="000000"/>
                </a:solidFill>
                <a:effectLst/>
                <a:latin typeface="Arial"/>
                <a:ea typeface="Arial"/>
                <a:cs typeface="Arial"/>
                <a:sym typeface="Arial"/>
              </a:rPr>
              <a:t>the Court of Appeal provided guidance and a very helpful checklist of matters to be considered prior to a committal hearing. </a:t>
            </a:r>
          </a:p>
          <a:p>
            <a:r>
              <a:rPr lang="en-GB" sz="1100" b="0" i="0" u="none" strike="noStrike" cap="none" dirty="0">
                <a:solidFill>
                  <a:srgbClr val="000000"/>
                </a:solidFill>
                <a:effectLst/>
                <a:latin typeface="Arial"/>
                <a:ea typeface="Arial"/>
                <a:cs typeface="Arial"/>
                <a:sym typeface="Arial"/>
              </a:rPr>
              <a:t>I will not go through the checklist now, but I would invite you to carefully read through it.</a:t>
            </a:r>
            <a:r>
              <a:rPr lang="en-GB" dirty="0">
                <a:effectLst/>
              </a:rPr>
              <a:t> </a:t>
            </a:r>
          </a:p>
          <a:p>
            <a:r>
              <a:rPr lang="en-GB" sz="1100" b="0" i="0" u="none" strike="noStrike" cap="none" dirty="0">
                <a:solidFill>
                  <a:srgbClr val="000000"/>
                </a:solidFill>
                <a:effectLst/>
                <a:latin typeface="Arial"/>
                <a:ea typeface="Arial"/>
                <a:cs typeface="Arial"/>
                <a:sym typeface="Arial"/>
              </a:rPr>
              <a:t>In</a:t>
            </a:r>
            <a:r>
              <a:rPr lang="en-GB" sz="1100" b="0" i="1" u="sng" strike="noStrike" cap="none" dirty="0">
                <a:solidFill>
                  <a:srgbClr val="000000"/>
                </a:solidFill>
                <a:effectLst/>
                <a:latin typeface="Arial"/>
                <a:ea typeface="Arial"/>
                <a:cs typeface="Arial"/>
                <a:sym typeface="Arial"/>
              </a:rPr>
              <a:t> Borg </a:t>
            </a:r>
            <a:r>
              <a:rPr lang="en-GB" dirty="0">
                <a:effectLst/>
              </a:rPr>
              <a:t> </a:t>
            </a:r>
            <a:r>
              <a:rPr lang="en-GB" sz="1100" b="0" i="0" u="none" strike="noStrike" cap="none" dirty="0">
                <a:solidFill>
                  <a:srgbClr val="000000"/>
                </a:solidFill>
                <a:effectLst/>
                <a:latin typeface="Arial"/>
                <a:ea typeface="Arial"/>
                <a:cs typeface="Arial"/>
                <a:sym typeface="Arial"/>
              </a:rPr>
              <a:t>a father was committed to prison for contempt for 1 year for failing to return his children to the UK from Libya, concealing their whereabouts, failing to make them available for telephone contact and failing to instruct members of his family to comply with court orders.</a:t>
            </a:r>
            <a:endParaRPr lang="en-US" dirty="0"/>
          </a:p>
        </p:txBody>
      </p:sp>
    </p:spTree>
    <p:extLst>
      <p:ext uri="{BB962C8B-B14F-4D97-AF65-F5344CB8AC3E}">
        <p14:creationId xmlns:p14="http://schemas.microsoft.com/office/powerpoint/2010/main" val="283885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In </a:t>
            </a:r>
            <a:r>
              <a:rPr lang="en-GB" sz="1100" b="0" i="1" u="sng" strike="noStrike" cap="none" dirty="0">
                <a:solidFill>
                  <a:srgbClr val="000000"/>
                </a:solidFill>
                <a:effectLst/>
                <a:latin typeface="Arial"/>
                <a:ea typeface="Arial"/>
                <a:cs typeface="Arial"/>
                <a:sym typeface="Arial"/>
              </a:rPr>
              <a:t>Gibbs </a:t>
            </a:r>
            <a:r>
              <a:rPr lang="en-GB" dirty="0">
                <a:effectLst/>
              </a:rPr>
              <a:t> </a:t>
            </a:r>
            <a:r>
              <a:rPr lang="en-GB" sz="1100" b="0" i="0" u="none" strike="noStrike" cap="none" dirty="0">
                <a:solidFill>
                  <a:srgbClr val="000000"/>
                </a:solidFill>
                <a:effectLst/>
                <a:latin typeface="Arial"/>
                <a:ea typeface="Arial"/>
                <a:cs typeface="Arial"/>
                <a:sym typeface="Arial"/>
              </a:rPr>
              <a:t>a mother was committed to prison for 9 months where she had breached a PSO by continuing a campaign of unfounded allegations that the father of the children had physically, sexually and emotionally abused them. </a:t>
            </a:r>
          </a:p>
          <a:p>
            <a:r>
              <a:rPr lang="en-GB" sz="1100" b="1" i="0" u="none" strike="noStrike" cap="none" dirty="0">
                <a:solidFill>
                  <a:srgbClr val="000000"/>
                </a:solidFill>
                <a:effectLst/>
                <a:latin typeface="Arial"/>
                <a:ea typeface="Arial"/>
                <a:cs typeface="Arial"/>
                <a:sym typeface="Arial"/>
              </a:rPr>
              <a:t>In </a:t>
            </a:r>
            <a:r>
              <a:rPr lang="en-GB" sz="1100" b="1" i="1" u="sng" strike="noStrike" cap="none" dirty="0">
                <a:solidFill>
                  <a:srgbClr val="000000"/>
                </a:solidFill>
                <a:effectLst/>
                <a:latin typeface="Arial"/>
                <a:ea typeface="Arial"/>
                <a:cs typeface="Arial"/>
                <a:sym typeface="Arial"/>
              </a:rPr>
              <a:t>Re O</a:t>
            </a:r>
            <a:r>
              <a:rPr lang="en-GB" sz="1100" b="1" i="1" u="none" strike="noStrike" cap="none"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the Court of Appeal held that respondents to committal proceedings were entitled to be provided with legal representation if they wanted it, and would qualify for non-means-tested legal aid; stating that courts are obliged to ensure that such protection is made available, otherwise any resulting committal order might be procedurally irregular.</a:t>
            </a:r>
            <a:r>
              <a:rPr lang="en-GB" dirty="0">
                <a:effectLst/>
              </a:rPr>
              <a:t> </a:t>
            </a:r>
            <a:endParaRPr lang="en-US" dirty="0"/>
          </a:p>
        </p:txBody>
      </p:sp>
    </p:spTree>
    <p:extLst>
      <p:ext uri="{BB962C8B-B14F-4D97-AF65-F5344CB8AC3E}">
        <p14:creationId xmlns:p14="http://schemas.microsoft.com/office/powerpoint/2010/main" val="972031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usual rule that costs should not ordinarily be ordered in children proceedings does not apply ‘with its full rigour’ to the costs of proceedings to enforce. </a:t>
            </a:r>
          </a:p>
          <a:p>
            <a:r>
              <a:rPr lang="en-GB" sz="1100" b="0" i="0" u="none" strike="noStrike" cap="none" dirty="0">
                <a:solidFill>
                  <a:srgbClr val="000000"/>
                </a:solidFill>
                <a:effectLst/>
                <a:latin typeface="Arial"/>
                <a:ea typeface="Arial"/>
                <a:cs typeface="Arial"/>
                <a:sym typeface="Arial"/>
              </a:rPr>
              <a:t>The court has a discretion under CPR, r 44.3 and there is no presumption against making an order for costs.</a:t>
            </a:r>
            <a:r>
              <a:rPr lang="en-GB" dirty="0">
                <a:effectLst/>
              </a:rPr>
              <a:t> </a:t>
            </a:r>
          </a:p>
          <a:p>
            <a:r>
              <a:rPr lang="en-GB" sz="1100" b="0" i="0" u="none" strike="noStrike" cap="none" dirty="0">
                <a:solidFill>
                  <a:srgbClr val="000000"/>
                </a:solidFill>
                <a:effectLst/>
                <a:latin typeface="Arial"/>
                <a:ea typeface="Arial"/>
                <a:cs typeface="Arial"/>
                <a:sym typeface="Arial"/>
              </a:rPr>
              <a:t>Anyone facing an application for a quasi-criminal punishment is entitled to be represented, and if they are successful in defending the application they have a right to apply for costs.</a:t>
            </a:r>
            <a:r>
              <a:rPr lang="en-GB" dirty="0">
                <a:effectLst/>
              </a:rPr>
              <a:t> </a:t>
            </a:r>
            <a:endParaRPr lang="en-US" dirty="0"/>
          </a:p>
        </p:txBody>
      </p:sp>
    </p:spTree>
    <p:extLst>
      <p:ext uri="{BB962C8B-B14F-4D97-AF65-F5344CB8AC3E}">
        <p14:creationId xmlns:p14="http://schemas.microsoft.com/office/powerpoint/2010/main" val="3071280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I have included a useful Enforcement procedure flow chart which may assist</a:t>
            </a:r>
            <a:r>
              <a:rPr lang="en-GB" dirty="0">
                <a:effectLst/>
              </a:rPr>
              <a:t> – you will need to zoom in to see the details!</a:t>
            </a:r>
            <a:endParaRPr lang="en-US" dirty="0"/>
          </a:p>
        </p:txBody>
      </p:sp>
    </p:spTree>
    <p:extLst>
      <p:ext uri="{BB962C8B-B14F-4D97-AF65-F5344CB8AC3E}">
        <p14:creationId xmlns:p14="http://schemas.microsoft.com/office/powerpoint/2010/main" val="1932123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 you for listening to my talk on enforcement. Please feel free to click on the Question option and I will do my best to reply to the questions either during Liz’s talk or live at the end of the session</a:t>
            </a:r>
            <a:r>
              <a:rPr lang="en-US"/>
              <a:t>. </a:t>
            </a:r>
            <a:endParaRPr lang="en-US" dirty="0"/>
          </a:p>
        </p:txBody>
      </p:sp>
    </p:spTree>
    <p:extLst>
      <p:ext uri="{BB962C8B-B14F-4D97-AF65-F5344CB8AC3E}">
        <p14:creationId xmlns:p14="http://schemas.microsoft.com/office/powerpoint/2010/main" val="59918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approach of the court appeared broadly determined by the case type. A 'coparenting support' approach was mostly used with conflict cases as a means to set a clearer framework and help parents communicate, or by setting a new contact timetable, or by efforts to address the conflict and support cooperative co-parenting.</a:t>
            </a:r>
          </a:p>
          <a:p>
            <a:r>
              <a:rPr lang="en-GB" sz="1100" b="0" i="0" u="none" strike="noStrike" cap="none" dirty="0">
                <a:solidFill>
                  <a:srgbClr val="000000"/>
                </a:solidFill>
                <a:effectLst/>
                <a:latin typeface="Arial"/>
                <a:ea typeface="Arial"/>
                <a:cs typeface="Arial"/>
                <a:sym typeface="Arial"/>
              </a:rPr>
              <a:t>A 'protective approach' was used mainly with risk cases involving safety concerns which were handled by a protective approach based on risk assessment and management.</a:t>
            </a:r>
            <a:r>
              <a:rPr lang="en-GB" dirty="0">
                <a:effectLst/>
              </a:rPr>
              <a:t> </a:t>
            </a:r>
          </a:p>
          <a:p>
            <a:r>
              <a:rPr lang="en-GB" sz="1100" b="0" i="0" u="none" strike="noStrike" cap="none" dirty="0">
                <a:solidFill>
                  <a:srgbClr val="000000"/>
                </a:solidFill>
                <a:effectLst/>
                <a:latin typeface="Arial"/>
                <a:ea typeface="Arial"/>
                <a:cs typeface="Arial"/>
                <a:sym typeface="Arial"/>
              </a:rPr>
              <a:t>cases where older children had taken a decision to limit contact, were approached by eliciting and typically responding to children’s wishes and feelings.</a:t>
            </a:r>
            <a:r>
              <a:rPr lang="en-GB" dirty="0">
                <a:effectLst/>
              </a:rPr>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Where the court identified that the resident parent was unreasonably and systematically blocking contact, namely implacably hostile, then usually it responded with punitive sanctions.</a:t>
            </a:r>
          </a:p>
        </p:txBody>
      </p:sp>
    </p:spTree>
    <p:extLst>
      <p:ext uri="{BB962C8B-B14F-4D97-AF65-F5344CB8AC3E}">
        <p14:creationId xmlns:p14="http://schemas.microsoft.com/office/powerpoint/2010/main" val="268967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report identified a need to switch policy attention from the very small number of implacable hostility cases to the broader spectrum of high conflict and chronic litigation cases involved in enforcement.</a:t>
            </a:r>
            <a:r>
              <a:rPr lang="en-GB" dirty="0">
                <a:effectLst/>
              </a:rPr>
              <a:t> </a:t>
            </a:r>
          </a:p>
          <a:p>
            <a:r>
              <a:rPr lang="en-GB" sz="1100" b="0" i="0" u="none" strike="noStrike" cap="none" dirty="0">
                <a:solidFill>
                  <a:srgbClr val="000000"/>
                </a:solidFill>
                <a:effectLst/>
                <a:latin typeface="Arial"/>
                <a:ea typeface="Arial"/>
                <a:cs typeface="Arial"/>
                <a:sym typeface="Arial"/>
              </a:rPr>
              <a:t>In cases involving parents with mental health difficulties and personality disorders, a therapeutic approach may well be more productive than a purely punitive approach.</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The report stated that the government’s proposal for an enforcement-specific contact activity could be extremely useful. Since that report, the wording of the activity direction under s.11A-G was substituted by the Children and Families Act 2014.</a:t>
            </a:r>
            <a:r>
              <a:rPr lang="en-GB" dirty="0">
                <a:effectLst/>
              </a:rPr>
              <a:t> </a:t>
            </a:r>
            <a:endParaRPr lang="en-US" dirty="0"/>
          </a:p>
        </p:txBody>
      </p:sp>
    </p:spTree>
    <p:extLst>
      <p:ext uri="{BB962C8B-B14F-4D97-AF65-F5344CB8AC3E}">
        <p14:creationId xmlns:p14="http://schemas.microsoft.com/office/powerpoint/2010/main" val="299783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activity direction enables the court, where there is dispute about the working of a CAO, to order a party to undertake activities to help them to understand the importance to a child of spending time with the non-resident parent.</a:t>
            </a:r>
          </a:p>
          <a:p>
            <a:r>
              <a:rPr lang="en-GB" sz="1100" b="0" i="0" u="none" strike="noStrike" cap="none" dirty="0">
                <a:solidFill>
                  <a:srgbClr val="000000"/>
                </a:solidFill>
                <a:effectLst/>
                <a:latin typeface="Arial"/>
                <a:ea typeface="Arial"/>
                <a:cs typeface="Arial"/>
                <a:sym typeface="Arial"/>
              </a:rPr>
              <a:t>activities may include programmes, classes, counselling or guidance sessions, but no individual may be required by an activity direction to undergo medical or psychiatric examination, assessment or treatment.</a:t>
            </a:r>
            <a:r>
              <a:rPr lang="en-GB" dirty="0">
                <a:effectLst/>
              </a:rPr>
              <a:t> </a:t>
            </a:r>
          </a:p>
          <a:p>
            <a:r>
              <a:rPr lang="en-GB" sz="1100" b="0" i="0" u="none" strike="noStrike" cap="none" dirty="0">
                <a:solidFill>
                  <a:srgbClr val="000000"/>
                </a:solidFill>
                <a:effectLst/>
                <a:latin typeface="Arial"/>
                <a:ea typeface="Arial"/>
                <a:cs typeface="Arial"/>
                <a:sym typeface="Arial"/>
              </a:rPr>
              <a:t>Applications for activity directions can be made alongside a CAO or a variation of such an order.</a:t>
            </a:r>
          </a:p>
          <a:p>
            <a:r>
              <a:rPr lang="en-GB" sz="1100" b="0" i="0" u="none" strike="noStrike" cap="none" dirty="0">
                <a:solidFill>
                  <a:srgbClr val="000000"/>
                </a:solidFill>
                <a:effectLst/>
                <a:latin typeface="Arial"/>
                <a:ea typeface="Arial"/>
                <a:cs typeface="Arial"/>
                <a:sym typeface="Arial"/>
              </a:rPr>
              <a:t>The Court </a:t>
            </a:r>
            <a:r>
              <a:rPr lang="en-GB" sz="1100" b="0" i="0" u="sng" strike="noStrike" cap="none" dirty="0">
                <a:solidFill>
                  <a:srgbClr val="000000"/>
                </a:solidFill>
                <a:effectLst/>
                <a:latin typeface="Arial"/>
                <a:ea typeface="Arial"/>
                <a:cs typeface="Arial"/>
                <a:sym typeface="Arial"/>
              </a:rPr>
              <a:t>must</a:t>
            </a:r>
            <a:r>
              <a:rPr lang="en-GB" sz="1100" b="0" i="0" u="none" strike="noStrike" cap="none" dirty="0">
                <a:solidFill>
                  <a:srgbClr val="000000"/>
                </a:solidFill>
                <a:effectLst/>
                <a:latin typeface="Arial"/>
                <a:ea typeface="Arial"/>
                <a:cs typeface="Arial"/>
                <a:sym typeface="Arial"/>
              </a:rPr>
              <a:t> obtain and consider info about the individual and the likely effect of the direction on them before making the order.</a:t>
            </a:r>
          </a:p>
          <a:p>
            <a:endParaRPr lang="en-GB" dirty="0">
              <a:effectLst/>
            </a:endParaRPr>
          </a:p>
          <a:p>
            <a:endParaRPr lang="en-US" dirty="0"/>
          </a:p>
        </p:txBody>
      </p:sp>
    </p:spTree>
    <p:extLst>
      <p:ext uri="{BB962C8B-B14F-4D97-AF65-F5344CB8AC3E}">
        <p14:creationId xmlns:p14="http://schemas.microsoft.com/office/powerpoint/2010/main" val="355553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Some financial assistance is available subject to meeting the requirements of s.11F.</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Monitoring of the direction is provided for by Cafcass.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In my view activity directions are under-used, save for SPIPs (separated parenting information programme). Activity directions could potentially address the heart of the issues at the outset and avoid the need for later enforcement proceedings and should be used more frequently.</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20308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The court may not make an enforcement order unless the person concerned has received a 'warning notice' or has been otherwise informed of its terms: s 11K.</a:t>
            </a:r>
          </a:p>
          <a:p>
            <a:r>
              <a:rPr lang="en-GB" sz="1100" b="0" i="0" u="none" strike="noStrike" cap="none" dirty="0">
                <a:solidFill>
                  <a:srgbClr val="000000"/>
                </a:solidFill>
                <a:effectLst/>
                <a:latin typeface="Arial"/>
                <a:ea typeface="Arial"/>
                <a:cs typeface="Arial"/>
                <a:sym typeface="Arial"/>
              </a:rPr>
              <a:t>If the court makes or varies any CAO the court must attach a 'warning of the consequences of failing to comply with the order’.</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Warning notices can be addressed to a much wider range of individuals than was the case previously, because applications for enforcement orders and financial compensation orders can be made not only by the person in whose favour the order is made, but also by the person with whom the child lives, or by the child, or any other person subject to a s 11(7) condition or activity condition. </a:t>
            </a:r>
          </a:p>
          <a:p>
            <a:pPr fontAlgn="base"/>
            <a:r>
              <a:rPr lang="en-GB" sz="1100" b="0" i="0" u="none" strike="noStrike" cap="none" dirty="0">
                <a:solidFill>
                  <a:srgbClr val="000000"/>
                </a:solidFill>
                <a:effectLst/>
                <a:latin typeface="Arial"/>
                <a:ea typeface="Arial"/>
                <a:cs typeface="Arial"/>
                <a:sym typeface="Arial"/>
              </a:rPr>
              <a:t>A party may apply for a warning notice to be attached. The procedure is set out at FPR r 12.33. The Rule states the application MUST be made w/o notice. </a:t>
            </a:r>
          </a:p>
          <a:p>
            <a:r>
              <a:rPr lang="en-GB" sz="1100" b="0" i="0" u="none" strike="noStrike" cap="none" dirty="0">
                <a:solidFill>
                  <a:srgbClr val="000000"/>
                </a:solidFill>
                <a:effectLst/>
                <a:latin typeface="Arial"/>
                <a:ea typeface="Arial"/>
                <a:cs typeface="Arial"/>
                <a:sym typeface="Arial"/>
              </a:rPr>
              <a:t>However, note the Family Court Practice guidance (ON NEXT SLIDE) </a:t>
            </a:r>
          </a:p>
          <a:p>
            <a:endParaRPr lang="en-GB" sz="1100" b="0" i="0" u="none" strike="noStrike" cap="none" dirty="0">
              <a:solidFill>
                <a:srgbClr val="000000"/>
              </a:solidFill>
              <a:effectLst/>
              <a:latin typeface="Arial"/>
              <a:ea typeface="Arial"/>
              <a:cs typeface="Arial"/>
              <a:sym typeface="Arial"/>
            </a:endParaRPr>
          </a:p>
          <a:p>
            <a:endParaRPr lang="en-GB"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9754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As there are quasi-criminal consequences for the respondent the safer course would be for the judge to direct a hearing inviting the applicant to file a brief statement setting out the provisions of the order to which he wishes the warning notice to be attached and explaining why he is asking for a warning notice.’</a:t>
            </a:r>
          </a:p>
          <a:p>
            <a:endParaRPr lang="en-US" dirty="0"/>
          </a:p>
        </p:txBody>
      </p:sp>
    </p:spTree>
    <p:extLst>
      <p:ext uri="{BB962C8B-B14F-4D97-AF65-F5344CB8AC3E}">
        <p14:creationId xmlns:p14="http://schemas.microsoft.com/office/powerpoint/2010/main" val="28072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CAOs made within one part of the UK may be recognised in all other parts of the UK as if they had been made in that part. If recognised, an order may be registered and is then enforceable in all other parts of the UK. Importantly, registration is a prerequisite for enforcement.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Orders made in any country which is a party to Hague and European Conventions are recognised and then enforceable in any other Convention country.</a:t>
            </a:r>
          </a:p>
          <a:p>
            <a:r>
              <a:rPr lang="en-GB" sz="1100" b="0" i="0" u="none" strike="noStrike" cap="none" dirty="0">
                <a:solidFill>
                  <a:srgbClr val="000000"/>
                </a:solidFill>
                <a:effectLst/>
                <a:latin typeface="Arial"/>
                <a:ea typeface="Arial"/>
                <a:cs typeface="Arial"/>
                <a:sym typeface="Arial"/>
              </a:rPr>
              <a:t>In countries other than ‘Convention countries’, the existence of an order made in England and Wales may incline a court in that country to refuse to make inconsistent orders. It may refuse to hear the case, and refer it back to England or Wales; in effect recognising the effect and validity of the order, and enforcing its provisions.</a:t>
            </a:r>
            <a:r>
              <a:rPr lang="en-GB" dirty="0">
                <a:effectLst/>
              </a:rPr>
              <a:t> </a:t>
            </a:r>
            <a:endParaRPr lang="en-GB"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455427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Section Break">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id="{3A509033-A2D5-EE44-934F-4E701CA37B6D}"/>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12;p2">
            <a:extLst>
              <a:ext uri="{FF2B5EF4-FFF2-40B4-BE49-F238E27FC236}">
                <a16:creationId xmlns:a16="http://schemas.microsoft.com/office/drawing/2014/main" id="{B2A118A2-BCC0-1647-AF62-7EB06F216274}"/>
              </a:ext>
            </a:extLst>
          </p:cNvPr>
          <p:cNvSpPr/>
          <p:nvPr userDrawn="1"/>
        </p:nvSpPr>
        <p:spPr>
          <a:xfrm>
            <a:off x="6612698" y="1106345"/>
            <a:ext cx="1603738" cy="2930810"/>
          </a:xfrm>
          <a:custGeom>
            <a:avLst/>
            <a:gdLst/>
            <a:ahLst/>
            <a:cxnLst/>
            <a:rect l="l" t="t" r="r" b="b"/>
            <a:pathLst>
              <a:path w="1303852" h="2392498" extrusionOk="0">
                <a:moveTo>
                  <a:pt x="1040950" y="0"/>
                </a:moveTo>
                <a:lnTo>
                  <a:pt x="0" y="2392499"/>
                </a:lnTo>
                <a:lnTo>
                  <a:pt x="262902" y="2392499"/>
                </a:lnTo>
                <a:lnTo>
                  <a:pt x="1303852" y="0"/>
                </a:lnTo>
                <a:lnTo>
                  <a:pt x="1040950" y="0"/>
                </a:lnTo>
                <a:close/>
              </a:path>
            </a:pathLst>
          </a:custGeom>
          <a:solidFill>
            <a:schemeClr val="accent1"/>
          </a:solidFill>
          <a:ln>
            <a:noFill/>
          </a:ln>
          <a:effectLst>
            <a:outerShdw blurRad="57150" dist="1905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E8E3F362-9A48-1D49-9257-3D59AD8CF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8056" y="310609"/>
            <a:ext cx="1061270" cy="671883"/>
          </a:xfrm>
          <a:prstGeom prst="rect">
            <a:avLst/>
          </a:prstGeom>
        </p:spPr>
      </p:pic>
      <p:cxnSp>
        <p:nvCxnSpPr>
          <p:cNvPr id="6" name="Straight Connector 5">
            <a:extLst>
              <a:ext uri="{FF2B5EF4-FFF2-40B4-BE49-F238E27FC236}">
                <a16:creationId xmlns:a16="http://schemas.microsoft.com/office/drawing/2014/main" id="{AC2497B7-8C75-C34E-BFD4-396D90ACEED2}"/>
              </a:ext>
            </a:extLst>
          </p:cNvPr>
          <p:cNvCxnSpPr/>
          <p:nvPr userDrawn="1"/>
        </p:nvCxnSpPr>
        <p:spPr>
          <a:xfrm>
            <a:off x="-9144" y="1193897"/>
            <a:ext cx="17509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17;p3">
            <a:extLst>
              <a:ext uri="{FF2B5EF4-FFF2-40B4-BE49-F238E27FC236}">
                <a16:creationId xmlns:a16="http://schemas.microsoft.com/office/drawing/2014/main" id="{51057534-3846-074F-B448-E948E5506831}"/>
              </a:ext>
            </a:extLst>
          </p:cNvPr>
          <p:cNvSpPr txBox="1">
            <a:spLocks noGrp="1"/>
          </p:cNvSpPr>
          <p:nvPr>
            <p:ph type="ctrTitle"/>
          </p:nvPr>
        </p:nvSpPr>
        <p:spPr>
          <a:xfrm>
            <a:off x="457199" y="1873800"/>
            <a:ext cx="3941379" cy="100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000" b="1" i="0">
                <a:latin typeface="Calibri" panose="020F0502020204030204" pitchFamily="34" charset="0"/>
                <a:cs typeface="Calibri" panose="020F050202020403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GB" dirty="0"/>
              <a:t>Click to edit Master title style</a:t>
            </a:r>
            <a:endParaRPr dirty="0"/>
          </a:p>
        </p:txBody>
      </p:sp>
      <p:sp>
        <p:nvSpPr>
          <p:cNvPr id="8" name="Google Shape;18;p3">
            <a:extLst>
              <a:ext uri="{FF2B5EF4-FFF2-40B4-BE49-F238E27FC236}">
                <a16:creationId xmlns:a16="http://schemas.microsoft.com/office/drawing/2014/main" id="{7A7812D3-084C-9E48-A5B9-1F82E1696641}"/>
              </a:ext>
            </a:extLst>
          </p:cNvPr>
          <p:cNvSpPr txBox="1">
            <a:spLocks noGrp="1"/>
          </p:cNvSpPr>
          <p:nvPr>
            <p:ph type="subTitle" idx="1" hasCustomPrompt="1"/>
          </p:nvPr>
        </p:nvSpPr>
        <p:spPr>
          <a:xfrm>
            <a:off x="389104" y="2978101"/>
            <a:ext cx="3350400" cy="291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b="0" i="0">
                <a:solidFill>
                  <a:schemeClr val="tx2">
                    <a:lumMod val="25000"/>
                  </a:schemeClr>
                </a:solidFill>
                <a:latin typeface="Calibri" panose="020F0502020204030204" pitchFamily="34" charset="0"/>
                <a:cs typeface="Calibri" panose="020F0502020204030204" pitchFamily="34" charset="0"/>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r>
              <a:rPr lang="en-GB" dirty="0"/>
              <a:t>Speaker’s name</a:t>
            </a:r>
            <a:endParaRPr dirty="0"/>
          </a:p>
        </p:txBody>
      </p:sp>
    </p:spTree>
    <p:extLst>
      <p:ext uri="{BB962C8B-B14F-4D97-AF65-F5344CB8AC3E}">
        <p14:creationId xmlns:p14="http://schemas.microsoft.com/office/powerpoint/2010/main" val="352414620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Graph &amp; Image">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id="{18D7520F-63A7-4949-9400-8EB92F9140E4}"/>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 name="Google Shape;72;p13">
            <a:extLst>
              <a:ext uri="{FF2B5EF4-FFF2-40B4-BE49-F238E27FC236}">
                <a16:creationId xmlns:a16="http://schemas.microsoft.com/office/drawing/2014/main" id="{FAF3DD6B-F2DD-874C-B950-6DEDB78F21AA}"/>
              </a:ext>
            </a:extLst>
          </p:cNvPr>
          <p:cNvSpPr/>
          <p:nvPr userDrawn="1"/>
        </p:nvSpPr>
        <p:spPr>
          <a:xfrm>
            <a:off x="0" y="-19"/>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920F29B4-178B-3646-ADB3-78F4C8C8209A}"/>
              </a:ext>
            </a:extLst>
          </p:cNvPr>
          <p:cNvSpPr/>
          <p:nvPr userDrawn="1"/>
        </p:nvSpPr>
        <p:spPr>
          <a:xfrm>
            <a:off x="687411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id="{9F72B039-9F6A-4C4C-B2DB-8605D9FB06C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Chart Placeholder 2">
            <a:extLst>
              <a:ext uri="{FF2B5EF4-FFF2-40B4-BE49-F238E27FC236}">
                <a16:creationId xmlns:a16="http://schemas.microsoft.com/office/drawing/2014/main" id="{7A9D5EEF-3B1E-8B43-9DEA-80E52B1887A0}"/>
              </a:ext>
            </a:extLst>
          </p:cNvPr>
          <p:cNvSpPr>
            <a:spLocks noGrp="1"/>
          </p:cNvSpPr>
          <p:nvPr>
            <p:ph type="chart" sz="quarter" idx="10"/>
          </p:nvPr>
        </p:nvSpPr>
        <p:spPr>
          <a:xfrm>
            <a:off x="473140" y="1412875"/>
            <a:ext cx="4114800" cy="2906713"/>
          </a:xfrm>
        </p:spPr>
        <p:txBody>
          <a:bodyPr/>
          <a:lstStyle>
            <a:lvl1pPr marL="76200" indent="0">
              <a:buNone/>
              <a:defRPr/>
            </a:lvl1pPr>
          </a:lstStyle>
          <a:p>
            <a:endParaRPr lang="en-US" dirty="0"/>
          </a:p>
        </p:txBody>
      </p:sp>
      <p:pic>
        <p:nvPicPr>
          <p:cNvPr id="9" name="Graphic 8">
            <a:extLst>
              <a:ext uri="{FF2B5EF4-FFF2-40B4-BE49-F238E27FC236}">
                <a16:creationId xmlns:a16="http://schemas.microsoft.com/office/drawing/2014/main" id="{32E18E5F-685B-754E-8904-9613C8FC03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id="{3DC9B23E-551B-FB42-A984-AD68783D3B43}"/>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05256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9" name="Google Shape;72;p13">
            <a:extLst>
              <a:ext uri="{FF2B5EF4-FFF2-40B4-BE49-F238E27FC236}">
                <a16:creationId xmlns:a16="http://schemas.microsoft.com/office/drawing/2014/main" id="{CA6EEEC6-308F-F545-8FE8-D219C7C2EF38}"/>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12;p2">
            <a:extLst>
              <a:ext uri="{FF2B5EF4-FFF2-40B4-BE49-F238E27FC236}">
                <a16:creationId xmlns:a16="http://schemas.microsoft.com/office/drawing/2014/main" id="{7AE53F01-0C44-7240-B661-60CE0D4E1767}"/>
              </a:ext>
            </a:extLst>
          </p:cNvPr>
          <p:cNvSpPr/>
          <p:nvPr userDrawn="1"/>
        </p:nvSpPr>
        <p:spPr>
          <a:xfrm>
            <a:off x="6629598" y="1106345"/>
            <a:ext cx="1603738" cy="2930810"/>
          </a:xfrm>
          <a:custGeom>
            <a:avLst/>
            <a:gdLst/>
            <a:ahLst/>
            <a:cxnLst/>
            <a:rect l="l" t="t" r="r" b="b"/>
            <a:pathLst>
              <a:path w="1303852" h="2392498" extrusionOk="0">
                <a:moveTo>
                  <a:pt x="1040950" y="0"/>
                </a:moveTo>
                <a:lnTo>
                  <a:pt x="0" y="2392499"/>
                </a:lnTo>
                <a:lnTo>
                  <a:pt x="262902" y="2392499"/>
                </a:lnTo>
                <a:lnTo>
                  <a:pt x="1303852" y="0"/>
                </a:lnTo>
                <a:lnTo>
                  <a:pt x="1040950" y="0"/>
                </a:lnTo>
                <a:close/>
              </a:path>
            </a:pathLst>
          </a:custGeom>
          <a:solidFill>
            <a:schemeClr val="bg1"/>
          </a:solidFill>
          <a:ln>
            <a:noFill/>
          </a:ln>
          <a:effectLst>
            <a:outerShdw blurRad="57150" dist="1905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691FE722-79B7-E042-8E4B-6F20B4C3B8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8056" y="310609"/>
            <a:ext cx="1061270" cy="671883"/>
          </a:xfrm>
          <a:prstGeom prst="rect">
            <a:avLst/>
          </a:prstGeom>
        </p:spPr>
      </p:pic>
      <p:cxnSp>
        <p:nvCxnSpPr>
          <p:cNvPr id="6" name="Straight Connector 5">
            <a:extLst>
              <a:ext uri="{FF2B5EF4-FFF2-40B4-BE49-F238E27FC236}">
                <a16:creationId xmlns:a16="http://schemas.microsoft.com/office/drawing/2014/main" id="{B780C3F0-17AA-B147-B2FF-8C12FAD14FE5}"/>
              </a:ext>
            </a:extLst>
          </p:cNvPr>
          <p:cNvCxnSpPr/>
          <p:nvPr userDrawn="1"/>
        </p:nvCxnSpPr>
        <p:spPr>
          <a:xfrm>
            <a:off x="-9144" y="1193897"/>
            <a:ext cx="17509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17;p3">
            <a:extLst>
              <a:ext uri="{FF2B5EF4-FFF2-40B4-BE49-F238E27FC236}">
                <a16:creationId xmlns:a16="http://schemas.microsoft.com/office/drawing/2014/main" id="{D6F04F6E-7EA0-6C46-A8E2-558E673AD237}"/>
              </a:ext>
            </a:extLst>
          </p:cNvPr>
          <p:cNvSpPr txBox="1">
            <a:spLocks noGrp="1"/>
          </p:cNvSpPr>
          <p:nvPr>
            <p:ph type="ctrTitle" hasCustomPrompt="1"/>
          </p:nvPr>
        </p:nvSpPr>
        <p:spPr>
          <a:xfrm>
            <a:off x="457200" y="1873800"/>
            <a:ext cx="3350400" cy="100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000" b="1" i="0">
                <a:latin typeface="Calibri" panose="020F0502020204030204" pitchFamily="34" charset="0"/>
                <a:cs typeface="Calibri" panose="020F050202020403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GB" dirty="0"/>
              <a:t>Section break title here</a:t>
            </a:r>
            <a:endParaRPr dirty="0"/>
          </a:p>
        </p:txBody>
      </p:sp>
      <p:sp>
        <p:nvSpPr>
          <p:cNvPr id="8" name="Google Shape;18;p3">
            <a:extLst>
              <a:ext uri="{FF2B5EF4-FFF2-40B4-BE49-F238E27FC236}">
                <a16:creationId xmlns:a16="http://schemas.microsoft.com/office/drawing/2014/main" id="{FEFED4F3-5B8D-7E4D-A926-823AC64AB28B}"/>
              </a:ext>
            </a:extLst>
          </p:cNvPr>
          <p:cNvSpPr txBox="1">
            <a:spLocks noGrp="1"/>
          </p:cNvSpPr>
          <p:nvPr>
            <p:ph type="subTitle" idx="1"/>
          </p:nvPr>
        </p:nvSpPr>
        <p:spPr>
          <a:xfrm>
            <a:off x="389104" y="2978101"/>
            <a:ext cx="3350400" cy="291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b="0" i="0">
                <a:solidFill>
                  <a:schemeClr val="tx2">
                    <a:lumMod val="25000"/>
                  </a:schemeClr>
                </a:solidFill>
                <a:latin typeface="Calibri" panose="020F0502020204030204" pitchFamily="34" charset="0"/>
                <a:cs typeface="Calibri" panose="020F0502020204030204" pitchFamily="34" charset="0"/>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r>
              <a:rPr lang="en-GB" dirty="0"/>
              <a:t>Click to edit Master subtitle style</a:t>
            </a:r>
            <a:endParaRPr dirty="0"/>
          </a:p>
        </p:txBody>
      </p:sp>
    </p:spTree>
    <p:extLst>
      <p:ext uri="{BB962C8B-B14F-4D97-AF65-F5344CB8AC3E}">
        <p14:creationId xmlns:p14="http://schemas.microsoft.com/office/powerpoint/2010/main" val="352459955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 No image Wid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C185E43A-9C78-B945-8ED6-37DE4E84D6EA}"/>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E0787CB6-BF32-1849-8B30-4811DB0372B6}"/>
              </a:ext>
            </a:extLst>
          </p:cNvPr>
          <p:cNvSpPr/>
          <p:nvPr userDrawn="1"/>
        </p:nvSpPr>
        <p:spPr>
          <a:xfrm>
            <a:off x="6882445"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id="{68817844-42A8-4E4D-A48C-47D3B6346546}"/>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id="{2EB3C232-DA85-F44D-9E08-EA60D6F954CF}"/>
              </a:ext>
            </a:extLst>
          </p:cNvPr>
          <p:cNvSpPr txBox="1">
            <a:spLocks noGrp="1"/>
          </p:cNvSpPr>
          <p:nvPr>
            <p:ph type="body" idx="1"/>
          </p:nvPr>
        </p:nvSpPr>
        <p:spPr>
          <a:xfrm>
            <a:off x="457200" y="1428483"/>
            <a:ext cx="5728010" cy="3418579"/>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spTree>
    <p:extLst>
      <p:ext uri="{BB962C8B-B14F-4D97-AF65-F5344CB8AC3E}">
        <p14:creationId xmlns:p14="http://schemas.microsoft.com/office/powerpoint/2010/main" val="421416116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xt Plus Image Wide">
    <p:bg>
      <p:bgPr>
        <a:solidFill>
          <a:schemeClr val="bg1"/>
        </a:solidFill>
        <a:effectLst/>
      </p:bgPr>
    </p:bg>
    <p:spTree>
      <p:nvGrpSpPr>
        <p:cNvPr id="1" name=""/>
        <p:cNvGrpSpPr/>
        <p:nvPr/>
      </p:nvGrpSpPr>
      <p:grpSpPr>
        <a:xfrm>
          <a:off x="0" y="0"/>
          <a:ext cx="0" cy="0"/>
          <a:chOff x="0" y="0"/>
          <a:chExt cx="0" cy="0"/>
        </a:xfrm>
      </p:grpSpPr>
      <p:sp>
        <p:nvSpPr>
          <p:cNvPr id="5" name="Google Shape;40;p7">
            <a:extLst>
              <a:ext uri="{FF2B5EF4-FFF2-40B4-BE49-F238E27FC236}">
                <a16:creationId xmlns:a16="http://schemas.microsoft.com/office/drawing/2014/main" id="{68817844-42A8-4E4D-A48C-47D3B6346546}"/>
              </a:ext>
            </a:extLst>
          </p:cNvPr>
          <p:cNvSpPr txBox="1">
            <a:spLocks noGrp="1"/>
          </p:cNvSpPr>
          <p:nvPr>
            <p:ph type="title"/>
          </p:nvPr>
        </p:nvSpPr>
        <p:spPr>
          <a:xfrm>
            <a:off x="564204" y="296438"/>
            <a:ext cx="5236896" cy="579051"/>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id="{2EB3C232-DA85-F44D-9E08-EA60D6F954CF}"/>
              </a:ext>
            </a:extLst>
          </p:cNvPr>
          <p:cNvSpPr txBox="1">
            <a:spLocks noGrp="1"/>
          </p:cNvSpPr>
          <p:nvPr>
            <p:ph type="body" idx="1" hasCustomPrompt="1"/>
          </p:nvPr>
        </p:nvSpPr>
        <p:spPr>
          <a:xfrm>
            <a:off x="457199" y="992221"/>
            <a:ext cx="6540231" cy="3854841"/>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Insert text here</a:t>
            </a:r>
          </a:p>
          <a:p>
            <a:pPr lvl="0"/>
            <a:endParaRPr lang="en-GB" dirty="0"/>
          </a:p>
        </p:txBody>
      </p:sp>
      <p:sp>
        <p:nvSpPr>
          <p:cNvPr id="7" name="Picture Placeholder 6">
            <a:extLst>
              <a:ext uri="{FF2B5EF4-FFF2-40B4-BE49-F238E27FC236}">
                <a16:creationId xmlns:a16="http://schemas.microsoft.com/office/drawing/2014/main" id="{3FCF01DF-1313-5148-AC6E-FE409D72F09E}"/>
              </a:ext>
            </a:extLst>
          </p:cNvPr>
          <p:cNvSpPr>
            <a:spLocks noGrp="1"/>
          </p:cNvSpPr>
          <p:nvPr>
            <p:ph type="pic" sz="quarter" idx="10"/>
          </p:nvPr>
        </p:nvSpPr>
        <p:spPr>
          <a:xfrm>
            <a:off x="7271274" y="2633888"/>
            <a:ext cx="1415525" cy="1362075"/>
          </a:xfrm>
        </p:spPr>
        <p:txBody>
          <a:bodyPr/>
          <a:lstStyle/>
          <a:p>
            <a:endParaRPr lang="en-US" dirty="0"/>
          </a:p>
        </p:txBody>
      </p:sp>
      <p:sp>
        <p:nvSpPr>
          <p:cNvPr id="9" name="Picture Placeholder 6">
            <a:extLst>
              <a:ext uri="{FF2B5EF4-FFF2-40B4-BE49-F238E27FC236}">
                <a16:creationId xmlns:a16="http://schemas.microsoft.com/office/drawing/2014/main" id="{9AB2E0E5-82A3-A14B-97FE-1DD9E9798335}"/>
              </a:ext>
            </a:extLst>
          </p:cNvPr>
          <p:cNvSpPr>
            <a:spLocks noGrp="1"/>
          </p:cNvSpPr>
          <p:nvPr>
            <p:ph type="pic" sz="quarter" idx="11"/>
          </p:nvPr>
        </p:nvSpPr>
        <p:spPr>
          <a:xfrm>
            <a:off x="7271275" y="1067001"/>
            <a:ext cx="1415525" cy="1362075"/>
          </a:xfrm>
        </p:spPr>
        <p:txBody>
          <a:bodyPr/>
          <a:lstStyle/>
          <a:p>
            <a:endParaRPr lang="en-US" dirty="0"/>
          </a:p>
        </p:txBody>
      </p:sp>
    </p:spTree>
    <p:extLst>
      <p:ext uri="{BB962C8B-B14F-4D97-AF65-F5344CB8AC3E}">
        <p14:creationId xmlns:p14="http://schemas.microsoft.com/office/powerpoint/2010/main" val="358069322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Heavy Slide">
    <p:bg>
      <p:bgPr>
        <a:solidFill>
          <a:schemeClr val="bg1"/>
        </a:solidFill>
        <a:effectLst/>
      </p:bgPr>
    </p:bg>
    <p:spTree>
      <p:nvGrpSpPr>
        <p:cNvPr id="1" name=""/>
        <p:cNvGrpSpPr/>
        <p:nvPr/>
      </p:nvGrpSpPr>
      <p:grpSpPr>
        <a:xfrm>
          <a:off x="0" y="0"/>
          <a:ext cx="0" cy="0"/>
          <a:chOff x="0" y="0"/>
          <a:chExt cx="0" cy="0"/>
        </a:xfrm>
      </p:grpSpPr>
      <p:sp>
        <p:nvSpPr>
          <p:cNvPr id="5" name="Google Shape;40;p7">
            <a:extLst>
              <a:ext uri="{FF2B5EF4-FFF2-40B4-BE49-F238E27FC236}">
                <a16:creationId xmlns:a16="http://schemas.microsoft.com/office/drawing/2014/main" id="{68817844-42A8-4E4D-A48C-47D3B6346546}"/>
              </a:ext>
            </a:extLst>
          </p:cNvPr>
          <p:cNvSpPr txBox="1">
            <a:spLocks noGrp="1"/>
          </p:cNvSpPr>
          <p:nvPr>
            <p:ph type="title"/>
          </p:nvPr>
        </p:nvSpPr>
        <p:spPr>
          <a:xfrm>
            <a:off x="564444" y="296438"/>
            <a:ext cx="5236656" cy="601244"/>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id="{2EB3C232-DA85-F44D-9E08-EA60D6F954CF}"/>
              </a:ext>
            </a:extLst>
          </p:cNvPr>
          <p:cNvSpPr txBox="1">
            <a:spLocks noGrp="1"/>
          </p:cNvSpPr>
          <p:nvPr>
            <p:ph type="body" idx="1" hasCustomPrompt="1"/>
          </p:nvPr>
        </p:nvSpPr>
        <p:spPr>
          <a:xfrm>
            <a:off x="457199" y="1031467"/>
            <a:ext cx="8193933" cy="3214351"/>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Insert text here</a:t>
            </a:r>
          </a:p>
          <a:p>
            <a:pPr lvl="0"/>
            <a:endParaRPr lang="en-GB" dirty="0"/>
          </a:p>
        </p:txBody>
      </p:sp>
      <p:pic>
        <p:nvPicPr>
          <p:cNvPr id="7" name="Graphic 6">
            <a:extLst>
              <a:ext uri="{FF2B5EF4-FFF2-40B4-BE49-F238E27FC236}">
                <a16:creationId xmlns:a16="http://schemas.microsoft.com/office/drawing/2014/main" id="{847F53FB-0D18-C541-93DD-4CE70527F1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9" name="Straight Connector 8">
            <a:extLst>
              <a:ext uri="{FF2B5EF4-FFF2-40B4-BE49-F238E27FC236}">
                <a16:creationId xmlns:a16="http://schemas.microsoft.com/office/drawing/2014/main" id="{7FBB9B59-98AC-B246-9FA5-15D51D701D1C}"/>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4466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9D24A5-77AF-8144-A97F-0A2F97FEC33B}"/>
              </a:ext>
            </a:extLst>
          </p:cNvPr>
          <p:cNvSpPr/>
          <p:nvPr userDrawn="1"/>
        </p:nvSpPr>
        <p:spPr>
          <a:xfrm>
            <a:off x="8092" y="16183"/>
            <a:ext cx="9144000" cy="514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153049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no image Wide">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161F9C2B-145A-DD43-8F33-AB7B0BB0C033}"/>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0D6638DD-2F9C-5E4E-86D1-DB58A470A44A}"/>
              </a:ext>
            </a:extLst>
          </p:cNvPr>
          <p:cNvSpPr/>
          <p:nvPr userDrawn="1"/>
        </p:nvSpPr>
        <p:spPr>
          <a:xfrm>
            <a:off x="6882445"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id="{B388C979-7FA2-C54D-AB7A-51BFB667483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id="{47DAA38A-DEE4-9E4C-8AEF-2EE13B75D1D0}"/>
              </a:ext>
            </a:extLst>
          </p:cNvPr>
          <p:cNvSpPr txBox="1">
            <a:spLocks noGrp="1"/>
          </p:cNvSpPr>
          <p:nvPr>
            <p:ph type="body" idx="1" hasCustomPrompt="1"/>
          </p:nvPr>
        </p:nvSpPr>
        <p:spPr>
          <a:xfrm>
            <a:off x="457200" y="1428483"/>
            <a:ext cx="5728010" cy="3418579"/>
          </a:xfrm>
          <a:prstGeom prst="rect">
            <a:avLst/>
          </a:prstGeom>
        </p:spPr>
        <p:txBody>
          <a:bodyPr spcFirstLastPara="1" wrap="square" lIns="0" tIns="0" rIns="0" bIns="0" numCol="2"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Two column version</a:t>
            </a:r>
          </a:p>
        </p:txBody>
      </p:sp>
    </p:spTree>
    <p:extLst>
      <p:ext uri="{BB962C8B-B14F-4D97-AF65-F5344CB8AC3E}">
        <p14:creationId xmlns:p14="http://schemas.microsoft.com/office/powerpoint/2010/main" val="216338461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7F3F97A2-58E3-4A48-BA5D-D9A433EF4882}"/>
              </a:ext>
            </a:extLst>
          </p:cNvPr>
          <p:cNvSpPr/>
          <p:nvPr userDrawn="1"/>
        </p:nvSpPr>
        <p:spPr>
          <a:xfrm>
            <a:off x="-9144" y="-2794"/>
            <a:ext cx="890126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B6E05D29-A1A9-504B-93AE-ECEC205CC922}"/>
              </a:ext>
            </a:extLst>
          </p:cNvPr>
          <p:cNvSpPr/>
          <p:nvPr userDrawn="1"/>
        </p:nvSpPr>
        <p:spPr>
          <a:xfrm>
            <a:off x="721846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id="{BBF76889-2471-4C48-8F2E-6B1D185A791A}"/>
              </a:ext>
            </a:extLst>
          </p:cNvPr>
          <p:cNvSpPr txBox="1">
            <a:spLocks noGrp="1"/>
          </p:cNvSpPr>
          <p:nvPr>
            <p:ph type="title" hasCustomPrompt="1"/>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The Team</a:t>
            </a:r>
            <a:endParaRPr dirty="0"/>
          </a:p>
        </p:txBody>
      </p:sp>
      <p:sp>
        <p:nvSpPr>
          <p:cNvPr id="6" name="Picture Placeholder 3">
            <a:extLst>
              <a:ext uri="{FF2B5EF4-FFF2-40B4-BE49-F238E27FC236}">
                <a16:creationId xmlns:a16="http://schemas.microsoft.com/office/drawing/2014/main" id="{4FAEE7CC-8029-014B-9F28-9FE81AB378C0}"/>
              </a:ext>
            </a:extLst>
          </p:cNvPr>
          <p:cNvSpPr>
            <a:spLocks noGrp="1"/>
          </p:cNvSpPr>
          <p:nvPr>
            <p:ph type="pic" sz="quarter" idx="10"/>
          </p:nvPr>
        </p:nvSpPr>
        <p:spPr>
          <a:xfrm>
            <a:off x="457200" y="1688355"/>
            <a:ext cx="1478604" cy="1766790"/>
          </a:xfrm>
        </p:spPr>
        <p:txBody>
          <a:bodyPr/>
          <a:lstStyle>
            <a:lvl1pPr marL="76200" indent="0">
              <a:buNone/>
              <a:defRPr/>
            </a:lvl1pPr>
          </a:lstStyle>
          <a:p>
            <a:endParaRPr lang="en-US" dirty="0"/>
          </a:p>
        </p:txBody>
      </p:sp>
      <p:cxnSp>
        <p:nvCxnSpPr>
          <p:cNvPr id="7" name="Straight Connector 6">
            <a:extLst>
              <a:ext uri="{FF2B5EF4-FFF2-40B4-BE49-F238E27FC236}">
                <a16:creationId xmlns:a16="http://schemas.microsoft.com/office/drawing/2014/main" id="{A754C146-E4A1-4C41-9302-D509A74D1AD0}"/>
              </a:ext>
            </a:extLst>
          </p:cNvPr>
          <p:cNvCxnSpPr>
            <a:cxnSpLocks/>
          </p:cNvCxnSpPr>
          <p:nvPr userDrawn="1"/>
        </p:nvCxnSpPr>
        <p:spPr>
          <a:xfrm>
            <a:off x="457200" y="1449147"/>
            <a:ext cx="112471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D9807798-AAD5-1B4F-B857-E13B567B3038}"/>
              </a:ext>
            </a:extLst>
          </p:cNvPr>
          <p:cNvSpPr>
            <a:spLocks noGrp="1"/>
          </p:cNvSpPr>
          <p:nvPr>
            <p:ph type="pic" sz="quarter" idx="11"/>
          </p:nvPr>
        </p:nvSpPr>
        <p:spPr>
          <a:xfrm>
            <a:off x="2147734" y="1689597"/>
            <a:ext cx="1478604" cy="1766790"/>
          </a:xfrm>
        </p:spPr>
        <p:txBody>
          <a:bodyPr/>
          <a:lstStyle>
            <a:lvl1pPr marL="76200" indent="0">
              <a:buNone/>
              <a:defRPr/>
            </a:lvl1pPr>
          </a:lstStyle>
          <a:p>
            <a:endParaRPr lang="en-US" dirty="0"/>
          </a:p>
        </p:txBody>
      </p:sp>
      <p:sp>
        <p:nvSpPr>
          <p:cNvPr id="11" name="Picture Placeholder 3">
            <a:extLst>
              <a:ext uri="{FF2B5EF4-FFF2-40B4-BE49-F238E27FC236}">
                <a16:creationId xmlns:a16="http://schemas.microsoft.com/office/drawing/2014/main" id="{B23D6E32-2B16-B440-B351-5C433CCE0809}"/>
              </a:ext>
            </a:extLst>
          </p:cNvPr>
          <p:cNvSpPr>
            <a:spLocks noGrp="1"/>
          </p:cNvSpPr>
          <p:nvPr>
            <p:ph type="pic" sz="quarter" idx="12"/>
          </p:nvPr>
        </p:nvSpPr>
        <p:spPr>
          <a:xfrm>
            <a:off x="3829123" y="1688355"/>
            <a:ext cx="1478604" cy="1766790"/>
          </a:xfrm>
        </p:spPr>
        <p:txBody>
          <a:bodyPr/>
          <a:lstStyle>
            <a:lvl1pPr marL="76200" indent="0">
              <a:buNone/>
              <a:defRPr/>
            </a:lvl1pPr>
          </a:lstStyle>
          <a:p>
            <a:endParaRPr lang="en-US" dirty="0"/>
          </a:p>
        </p:txBody>
      </p:sp>
      <p:sp>
        <p:nvSpPr>
          <p:cNvPr id="12" name="Text Placeholder 2">
            <a:extLst>
              <a:ext uri="{FF2B5EF4-FFF2-40B4-BE49-F238E27FC236}">
                <a16:creationId xmlns:a16="http://schemas.microsoft.com/office/drawing/2014/main" id="{7924FF64-4DBF-8E40-AEF5-1D294E6D3E34}"/>
              </a:ext>
            </a:extLst>
          </p:cNvPr>
          <p:cNvSpPr>
            <a:spLocks noGrp="1"/>
          </p:cNvSpPr>
          <p:nvPr>
            <p:ph type="body" sz="quarter" idx="13" hasCustomPrompt="1"/>
          </p:nvPr>
        </p:nvSpPr>
        <p:spPr>
          <a:xfrm>
            <a:off x="387528" y="3483109"/>
            <a:ext cx="1548276" cy="349250"/>
          </a:xfrm>
        </p:spPr>
        <p:txBody>
          <a:bodyPr/>
          <a:lstStyle>
            <a:lvl1pPr marL="76200" indent="0">
              <a:buNone/>
              <a:defRPr sz="1600" b="1">
                <a:solidFill>
                  <a:schemeClr val="bg2"/>
                </a:solidFill>
                <a:latin typeface="+mj-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3" name="Text Placeholder 2">
            <a:extLst>
              <a:ext uri="{FF2B5EF4-FFF2-40B4-BE49-F238E27FC236}">
                <a16:creationId xmlns:a16="http://schemas.microsoft.com/office/drawing/2014/main" id="{9308754F-E454-E946-816F-E20600B67A65}"/>
              </a:ext>
            </a:extLst>
          </p:cNvPr>
          <p:cNvSpPr>
            <a:spLocks noGrp="1"/>
          </p:cNvSpPr>
          <p:nvPr>
            <p:ph type="body" sz="quarter" idx="14" hasCustomPrompt="1"/>
          </p:nvPr>
        </p:nvSpPr>
        <p:spPr>
          <a:xfrm>
            <a:off x="387528" y="3688899"/>
            <a:ext cx="1548276" cy="349250"/>
          </a:xfrm>
        </p:spPr>
        <p:txBody>
          <a:bodyPr/>
          <a:lstStyle>
            <a:lvl1pPr marL="76200" indent="0">
              <a:buNone/>
              <a:defRPr sz="1600" b="0" i="1">
                <a:solidFill>
                  <a:schemeClr val="accent3">
                    <a:lumMod val="50000"/>
                  </a:schemeClr>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sp>
        <p:nvSpPr>
          <p:cNvPr id="14" name="Text Placeholder 2">
            <a:extLst>
              <a:ext uri="{FF2B5EF4-FFF2-40B4-BE49-F238E27FC236}">
                <a16:creationId xmlns:a16="http://schemas.microsoft.com/office/drawing/2014/main" id="{4A99F9AD-A104-CF4F-9E53-EC16CAC0D755}"/>
              </a:ext>
            </a:extLst>
          </p:cNvPr>
          <p:cNvSpPr>
            <a:spLocks noGrp="1"/>
          </p:cNvSpPr>
          <p:nvPr>
            <p:ph type="body" sz="quarter" idx="15" hasCustomPrompt="1"/>
          </p:nvPr>
        </p:nvSpPr>
        <p:spPr>
          <a:xfrm>
            <a:off x="2078062" y="3490259"/>
            <a:ext cx="1548276" cy="349250"/>
          </a:xfrm>
        </p:spPr>
        <p:txBody>
          <a:bodyPr/>
          <a:lstStyle>
            <a:lvl1pPr marL="76200" indent="0">
              <a:buNone/>
              <a:defRPr sz="1600" b="1">
                <a:solidFill>
                  <a:schemeClr val="bg2"/>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5" name="Text Placeholder 2">
            <a:extLst>
              <a:ext uri="{FF2B5EF4-FFF2-40B4-BE49-F238E27FC236}">
                <a16:creationId xmlns:a16="http://schemas.microsoft.com/office/drawing/2014/main" id="{6EA0ACC2-E74A-2845-A748-E84C975E5B7F}"/>
              </a:ext>
            </a:extLst>
          </p:cNvPr>
          <p:cNvSpPr>
            <a:spLocks noGrp="1"/>
          </p:cNvSpPr>
          <p:nvPr>
            <p:ph type="body" sz="quarter" idx="16" hasCustomPrompt="1"/>
          </p:nvPr>
        </p:nvSpPr>
        <p:spPr>
          <a:xfrm>
            <a:off x="2078062" y="3696049"/>
            <a:ext cx="1548276" cy="349250"/>
          </a:xfrm>
        </p:spPr>
        <p:txBody>
          <a:bodyPr/>
          <a:lstStyle>
            <a:lvl1pPr marL="76200" indent="0">
              <a:buNone/>
              <a:defRPr sz="1600" b="0" i="1">
                <a:solidFill>
                  <a:schemeClr val="accent3">
                    <a:lumMod val="50000"/>
                  </a:schemeClr>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sp>
        <p:nvSpPr>
          <p:cNvPr id="16" name="Text Placeholder 2">
            <a:extLst>
              <a:ext uri="{FF2B5EF4-FFF2-40B4-BE49-F238E27FC236}">
                <a16:creationId xmlns:a16="http://schemas.microsoft.com/office/drawing/2014/main" id="{5C046F36-C06A-CC42-8346-E9300EF06BDE}"/>
              </a:ext>
            </a:extLst>
          </p:cNvPr>
          <p:cNvSpPr>
            <a:spLocks noGrp="1"/>
          </p:cNvSpPr>
          <p:nvPr>
            <p:ph type="body" sz="quarter" idx="17" hasCustomPrompt="1"/>
          </p:nvPr>
        </p:nvSpPr>
        <p:spPr>
          <a:xfrm>
            <a:off x="3759451" y="3494568"/>
            <a:ext cx="1548276" cy="349250"/>
          </a:xfrm>
        </p:spPr>
        <p:txBody>
          <a:bodyPr/>
          <a:lstStyle>
            <a:lvl1pPr marL="76200" indent="0">
              <a:buNone/>
              <a:defRPr sz="1600" b="1">
                <a:solidFill>
                  <a:schemeClr val="bg2"/>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7" name="Text Placeholder 2">
            <a:extLst>
              <a:ext uri="{FF2B5EF4-FFF2-40B4-BE49-F238E27FC236}">
                <a16:creationId xmlns:a16="http://schemas.microsoft.com/office/drawing/2014/main" id="{193496F0-0F49-3449-994F-48791CEB7ED5}"/>
              </a:ext>
            </a:extLst>
          </p:cNvPr>
          <p:cNvSpPr>
            <a:spLocks noGrp="1"/>
          </p:cNvSpPr>
          <p:nvPr>
            <p:ph type="body" sz="quarter" idx="18" hasCustomPrompt="1"/>
          </p:nvPr>
        </p:nvSpPr>
        <p:spPr>
          <a:xfrm>
            <a:off x="3759451" y="3700358"/>
            <a:ext cx="1548276" cy="349250"/>
          </a:xfrm>
        </p:spPr>
        <p:txBody>
          <a:bodyPr/>
          <a:lstStyle>
            <a:lvl1pPr marL="76200" indent="0">
              <a:buNone/>
              <a:defRPr sz="1600" b="0" i="1">
                <a:solidFill>
                  <a:schemeClr val="accent3">
                    <a:lumMod val="50000"/>
                  </a:schemeClr>
                </a:solidFill>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pic>
        <p:nvPicPr>
          <p:cNvPr id="18" name="Graphic 17">
            <a:extLst>
              <a:ext uri="{FF2B5EF4-FFF2-40B4-BE49-F238E27FC236}">
                <a16:creationId xmlns:a16="http://schemas.microsoft.com/office/drawing/2014/main" id="{F2E21AB0-41E0-704A-8ABF-2FCD202551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9" name="Straight Connector 18">
            <a:extLst>
              <a:ext uri="{FF2B5EF4-FFF2-40B4-BE49-F238E27FC236}">
                <a16:creationId xmlns:a16="http://schemas.microsoft.com/office/drawing/2014/main" id="{248E4DF3-81D3-264D-866B-EE36765ECB12}"/>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3537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58896783-5F1A-4E4F-820A-D5B853F3B6EA}"/>
              </a:ext>
            </a:extLst>
          </p:cNvPr>
          <p:cNvSpPr/>
          <p:nvPr userDrawn="1"/>
        </p:nvSpPr>
        <p:spPr>
          <a:xfrm>
            <a:off x="0" y="-19"/>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A74F9C02-B622-2D43-88C4-9AEB22D149B4}"/>
              </a:ext>
            </a:extLst>
          </p:cNvPr>
          <p:cNvSpPr/>
          <p:nvPr userDrawn="1"/>
        </p:nvSpPr>
        <p:spPr>
          <a:xfrm>
            <a:off x="506107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148A74E5-5DA9-2244-97A7-610E841AB4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04315"/>
            <a:ext cx="914400" cy="578901"/>
          </a:xfrm>
          <a:prstGeom prst="rect">
            <a:avLst/>
          </a:prstGeom>
        </p:spPr>
      </p:pic>
      <p:sp>
        <p:nvSpPr>
          <p:cNvPr id="6" name="Google Shape;40;p7">
            <a:extLst>
              <a:ext uri="{FF2B5EF4-FFF2-40B4-BE49-F238E27FC236}">
                <a16:creationId xmlns:a16="http://schemas.microsoft.com/office/drawing/2014/main" id="{BAC9B50E-0359-A841-AD2C-5C43F98E6404}"/>
              </a:ext>
            </a:extLst>
          </p:cNvPr>
          <p:cNvSpPr txBox="1">
            <a:spLocks noGrp="1"/>
          </p:cNvSpPr>
          <p:nvPr>
            <p:ph type="title" hasCustomPrompt="1"/>
          </p:nvPr>
        </p:nvSpPr>
        <p:spPr>
          <a:xfrm>
            <a:off x="457200" y="1251638"/>
            <a:ext cx="5343900" cy="581076"/>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Contact Us</a:t>
            </a:r>
            <a:endParaRPr dirty="0"/>
          </a:p>
        </p:txBody>
      </p:sp>
      <p:sp>
        <p:nvSpPr>
          <p:cNvPr id="7" name="Google Shape;41;p7">
            <a:extLst>
              <a:ext uri="{FF2B5EF4-FFF2-40B4-BE49-F238E27FC236}">
                <a16:creationId xmlns:a16="http://schemas.microsoft.com/office/drawing/2014/main" id="{EB66EDD0-652E-3E4C-AF65-D00B459EF85E}"/>
              </a:ext>
            </a:extLst>
          </p:cNvPr>
          <p:cNvSpPr txBox="1">
            <a:spLocks noGrp="1"/>
          </p:cNvSpPr>
          <p:nvPr>
            <p:ph type="body" idx="1" hasCustomPrompt="1"/>
          </p:nvPr>
        </p:nvSpPr>
        <p:spPr>
          <a:xfrm>
            <a:off x="379376" y="1953002"/>
            <a:ext cx="4114799" cy="2493493"/>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Joe Bloggs, Barrister</a:t>
            </a:r>
          </a:p>
          <a:p>
            <a:pPr lvl="0"/>
            <a:r>
              <a:rPr lang="en-GB" dirty="0"/>
              <a:t>T: 01234 567890</a:t>
            </a:r>
          </a:p>
          <a:p>
            <a:pPr lvl="0"/>
            <a:r>
              <a:rPr lang="en-GB" dirty="0"/>
              <a:t>E: </a:t>
            </a:r>
            <a:r>
              <a:rPr lang="en-GB" dirty="0" err="1"/>
              <a:t>joe@bloggs.co.uk</a:t>
            </a:r>
            <a:endParaRPr lang="en-GB" dirty="0"/>
          </a:p>
        </p:txBody>
      </p:sp>
      <p:sp>
        <p:nvSpPr>
          <p:cNvPr id="8" name="TextBox 7">
            <a:extLst>
              <a:ext uri="{FF2B5EF4-FFF2-40B4-BE49-F238E27FC236}">
                <a16:creationId xmlns:a16="http://schemas.microsoft.com/office/drawing/2014/main" id="{C81A05EE-BAC3-C541-B564-45E90283EE03}"/>
              </a:ext>
            </a:extLst>
          </p:cNvPr>
          <p:cNvSpPr txBox="1"/>
          <p:nvPr userDrawn="1"/>
        </p:nvSpPr>
        <p:spPr>
          <a:xfrm>
            <a:off x="7055005" y="947075"/>
            <a:ext cx="1932878" cy="2970044"/>
          </a:xfrm>
          <a:prstGeom prst="rect">
            <a:avLst/>
          </a:prstGeom>
          <a:noFill/>
        </p:spPr>
        <p:txBody>
          <a:bodyPr wrap="square" rtlCol="0">
            <a:spAutoFit/>
          </a:bodyPr>
          <a:lstStyle/>
          <a:p>
            <a:pPr algn="r"/>
            <a:r>
              <a:rPr lang="en-US" sz="1100" b="1" dirty="0">
                <a:solidFill>
                  <a:schemeClr val="bg1"/>
                </a:solidFill>
                <a:latin typeface="+mn-lt"/>
              </a:rPr>
              <a:t>London</a:t>
            </a:r>
          </a:p>
          <a:p>
            <a:pPr algn="r"/>
            <a:r>
              <a:rPr lang="en-US" sz="1100" dirty="0">
                <a:solidFill>
                  <a:schemeClr val="bg1"/>
                </a:solidFill>
                <a:latin typeface="+mn-lt"/>
              </a:rPr>
              <a:t>020 7538 8055</a:t>
            </a:r>
          </a:p>
          <a:p>
            <a:pPr algn="r"/>
            <a:endParaRPr lang="en-US" sz="1100" dirty="0">
              <a:solidFill>
                <a:schemeClr val="bg1"/>
              </a:solidFill>
              <a:latin typeface="+mn-lt"/>
            </a:endParaRPr>
          </a:p>
          <a:p>
            <a:pPr algn="r"/>
            <a:r>
              <a:rPr lang="en-US" sz="1100" b="1" dirty="0">
                <a:solidFill>
                  <a:schemeClr val="bg1"/>
                </a:solidFill>
                <a:latin typeface="+mn-lt"/>
              </a:rPr>
              <a:t>Birmingham</a:t>
            </a:r>
          </a:p>
          <a:p>
            <a:pPr algn="r"/>
            <a:r>
              <a:rPr lang="en-US" sz="1100" dirty="0">
                <a:solidFill>
                  <a:schemeClr val="bg1"/>
                </a:solidFill>
                <a:latin typeface="+mn-lt"/>
              </a:rPr>
              <a:t>0121 289 4333</a:t>
            </a:r>
          </a:p>
          <a:p>
            <a:pPr algn="r"/>
            <a:endParaRPr lang="en-US" sz="1100" dirty="0">
              <a:solidFill>
                <a:schemeClr val="bg1"/>
              </a:solidFill>
              <a:latin typeface="+mn-lt"/>
            </a:endParaRPr>
          </a:p>
          <a:p>
            <a:pPr algn="r"/>
            <a:r>
              <a:rPr lang="en-US" sz="1100" b="1" dirty="0">
                <a:solidFill>
                  <a:schemeClr val="bg1"/>
                </a:solidFill>
                <a:latin typeface="+mn-lt"/>
              </a:rPr>
              <a:t>Bristol</a:t>
            </a:r>
          </a:p>
          <a:p>
            <a:pPr algn="r"/>
            <a:r>
              <a:rPr lang="en-US" sz="1100" dirty="0">
                <a:solidFill>
                  <a:schemeClr val="bg1"/>
                </a:solidFill>
                <a:latin typeface="+mn-lt"/>
              </a:rPr>
              <a:t>0117 928 1520</a:t>
            </a:r>
          </a:p>
          <a:p>
            <a:pPr algn="r"/>
            <a:endParaRPr lang="en-US" sz="1100" dirty="0">
              <a:solidFill>
                <a:schemeClr val="bg1"/>
              </a:solidFill>
              <a:latin typeface="+mn-lt"/>
            </a:endParaRPr>
          </a:p>
          <a:p>
            <a:pPr algn="r"/>
            <a:r>
              <a:rPr lang="en-US" sz="1100" b="1" dirty="0">
                <a:solidFill>
                  <a:schemeClr val="bg1"/>
                </a:solidFill>
                <a:latin typeface="+mn-lt"/>
              </a:rPr>
              <a:t>Oxford</a:t>
            </a:r>
          </a:p>
          <a:p>
            <a:pPr algn="r"/>
            <a:r>
              <a:rPr lang="en-US" sz="1100" dirty="0">
                <a:solidFill>
                  <a:schemeClr val="bg1"/>
                </a:solidFill>
                <a:latin typeface="+mn-lt"/>
              </a:rPr>
              <a:t>01865 793736</a:t>
            </a:r>
          </a:p>
          <a:p>
            <a:pPr algn="r"/>
            <a:endParaRPr lang="en-US" sz="1100" dirty="0">
              <a:solidFill>
                <a:schemeClr val="bg1"/>
              </a:solidFill>
              <a:latin typeface="+mn-lt"/>
            </a:endParaRPr>
          </a:p>
          <a:p>
            <a:pPr algn="r"/>
            <a:r>
              <a:rPr lang="en-US" sz="1100" b="1" dirty="0">
                <a:solidFill>
                  <a:schemeClr val="bg1"/>
                </a:solidFill>
                <a:latin typeface="+mn-lt"/>
              </a:rPr>
              <a:t>Winchester</a:t>
            </a:r>
          </a:p>
          <a:p>
            <a:pPr algn="r"/>
            <a:r>
              <a:rPr lang="en-US" sz="1100" dirty="0">
                <a:solidFill>
                  <a:schemeClr val="bg1"/>
                </a:solidFill>
                <a:latin typeface="+mn-lt"/>
              </a:rPr>
              <a:t>01962 868884</a:t>
            </a:r>
          </a:p>
          <a:p>
            <a:pPr algn="r"/>
            <a:endParaRPr lang="en-US" sz="1100" dirty="0">
              <a:solidFill>
                <a:schemeClr val="bg1"/>
              </a:solidFill>
              <a:latin typeface="+mn-lt"/>
            </a:endParaRPr>
          </a:p>
          <a:p>
            <a:pPr algn="r"/>
            <a:r>
              <a:rPr lang="en-US" sz="1100" b="1" dirty="0">
                <a:solidFill>
                  <a:schemeClr val="bg1"/>
                </a:solidFill>
                <a:latin typeface="+mn-lt"/>
              </a:rPr>
              <a:t>Bournemouth</a:t>
            </a:r>
          </a:p>
          <a:p>
            <a:pPr algn="r"/>
            <a:r>
              <a:rPr lang="en-US" sz="1100" dirty="0">
                <a:solidFill>
                  <a:schemeClr val="bg1"/>
                </a:solidFill>
                <a:latin typeface="+mn-lt"/>
              </a:rPr>
              <a:t>01202 292 102</a:t>
            </a:r>
          </a:p>
        </p:txBody>
      </p:sp>
      <p:cxnSp>
        <p:nvCxnSpPr>
          <p:cNvPr id="9" name="Straight Connector 8">
            <a:extLst>
              <a:ext uri="{FF2B5EF4-FFF2-40B4-BE49-F238E27FC236}">
                <a16:creationId xmlns:a16="http://schemas.microsoft.com/office/drawing/2014/main" id="{9EDFDE62-C6C0-0E46-B97B-CE4EE3772CCD}"/>
              </a:ext>
            </a:extLst>
          </p:cNvPr>
          <p:cNvCxnSpPr>
            <a:cxnSpLocks/>
          </p:cNvCxnSpPr>
          <p:nvPr userDrawn="1"/>
        </p:nvCxnSpPr>
        <p:spPr>
          <a:xfrm>
            <a:off x="457200" y="1069768"/>
            <a:ext cx="11247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432805"/>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lus imag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id="{9AB2C17D-64FF-2A43-B237-797CF5314991}"/>
              </a:ext>
            </a:extLst>
          </p:cNvPr>
          <p:cNvSpPr/>
          <p:nvPr userDrawn="1"/>
        </p:nvSpPr>
        <p:spPr>
          <a:xfrm>
            <a:off x="0" y="10360"/>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4E515F98-1742-E447-9802-E72974F8DE60}"/>
              </a:ext>
            </a:extLst>
          </p:cNvPr>
          <p:cNvSpPr/>
          <p:nvPr userDrawn="1"/>
        </p:nvSpPr>
        <p:spPr>
          <a:xfrm>
            <a:off x="506107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15647F20-A05B-7A49-8064-9699A590B5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04315"/>
            <a:ext cx="914400" cy="578901"/>
          </a:xfrm>
          <a:prstGeom prst="rect">
            <a:avLst/>
          </a:prstGeom>
        </p:spPr>
      </p:pic>
      <p:sp>
        <p:nvSpPr>
          <p:cNvPr id="6" name="Google Shape;40;p7">
            <a:extLst>
              <a:ext uri="{FF2B5EF4-FFF2-40B4-BE49-F238E27FC236}">
                <a16:creationId xmlns:a16="http://schemas.microsoft.com/office/drawing/2014/main" id="{516C0438-A269-9C4C-8072-B915577F5A33}"/>
              </a:ext>
            </a:extLst>
          </p:cNvPr>
          <p:cNvSpPr txBox="1">
            <a:spLocks noGrp="1"/>
          </p:cNvSpPr>
          <p:nvPr>
            <p:ph type="title" hasCustomPrompt="1"/>
          </p:nvPr>
        </p:nvSpPr>
        <p:spPr>
          <a:xfrm>
            <a:off x="457200" y="1251638"/>
            <a:ext cx="5343900" cy="581076"/>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Contact Us</a:t>
            </a:r>
            <a:endParaRPr dirty="0"/>
          </a:p>
        </p:txBody>
      </p:sp>
      <p:sp>
        <p:nvSpPr>
          <p:cNvPr id="7" name="TextBox 6">
            <a:extLst>
              <a:ext uri="{FF2B5EF4-FFF2-40B4-BE49-F238E27FC236}">
                <a16:creationId xmlns:a16="http://schemas.microsoft.com/office/drawing/2014/main" id="{FB5E93F4-D80A-4F44-8D68-9365DDAC6A12}"/>
              </a:ext>
            </a:extLst>
          </p:cNvPr>
          <p:cNvSpPr txBox="1"/>
          <p:nvPr userDrawn="1"/>
        </p:nvSpPr>
        <p:spPr>
          <a:xfrm>
            <a:off x="7055005" y="947075"/>
            <a:ext cx="1932878" cy="2970044"/>
          </a:xfrm>
          <a:prstGeom prst="rect">
            <a:avLst/>
          </a:prstGeom>
          <a:noFill/>
        </p:spPr>
        <p:txBody>
          <a:bodyPr wrap="square" rtlCol="0">
            <a:spAutoFit/>
          </a:bodyPr>
          <a:lstStyle/>
          <a:p>
            <a:pPr algn="r"/>
            <a:r>
              <a:rPr lang="en-US" sz="1100" b="1" dirty="0">
                <a:solidFill>
                  <a:schemeClr val="bg1"/>
                </a:solidFill>
                <a:latin typeface="+mn-lt"/>
              </a:rPr>
              <a:t>London</a:t>
            </a:r>
          </a:p>
          <a:p>
            <a:pPr algn="r"/>
            <a:r>
              <a:rPr lang="en-US" sz="1100" dirty="0">
                <a:solidFill>
                  <a:schemeClr val="bg1"/>
                </a:solidFill>
                <a:latin typeface="+mn-lt"/>
              </a:rPr>
              <a:t>020 7538 8055</a:t>
            </a:r>
          </a:p>
          <a:p>
            <a:pPr algn="r"/>
            <a:endParaRPr lang="en-US" sz="1100" dirty="0">
              <a:solidFill>
                <a:schemeClr val="bg1"/>
              </a:solidFill>
              <a:latin typeface="+mn-lt"/>
            </a:endParaRPr>
          </a:p>
          <a:p>
            <a:pPr algn="r"/>
            <a:r>
              <a:rPr lang="en-US" sz="1100" b="1" dirty="0">
                <a:solidFill>
                  <a:schemeClr val="bg1"/>
                </a:solidFill>
                <a:latin typeface="+mn-lt"/>
              </a:rPr>
              <a:t>Birmingham</a:t>
            </a:r>
          </a:p>
          <a:p>
            <a:pPr algn="r"/>
            <a:r>
              <a:rPr lang="en-US" sz="1100" dirty="0">
                <a:solidFill>
                  <a:schemeClr val="bg1"/>
                </a:solidFill>
                <a:latin typeface="+mn-lt"/>
              </a:rPr>
              <a:t>0121 289 4333</a:t>
            </a:r>
          </a:p>
          <a:p>
            <a:pPr algn="r"/>
            <a:endParaRPr lang="en-US" sz="1100" dirty="0">
              <a:solidFill>
                <a:schemeClr val="bg1"/>
              </a:solidFill>
              <a:latin typeface="+mn-lt"/>
            </a:endParaRPr>
          </a:p>
          <a:p>
            <a:pPr algn="r"/>
            <a:r>
              <a:rPr lang="en-US" sz="1100" b="1" dirty="0">
                <a:solidFill>
                  <a:schemeClr val="bg1"/>
                </a:solidFill>
                <a:latin typeface="+mn-lt"/>
              </a:rPr>
              <a:t>Bristol</a:t>
            </a:r>
          </a:p>
          <a:p>
            <a:pPr algn="r"/>
            <a:r>
              <a:rPr lang="en-US" sz="1100" dirty="0">
                <a:solidFill>
                  <a:schemeClr val="bg1"/>
                </a:solidFill>
                <a:latin typeface="+mn-lt"/>
              </a:rPr>
              <a:t>0117 928 1520</a:t>
            </a:r>
          </a:p>
          <a:p>
            <a:pPr algn="r"/>
            <a:endParaRPr lang="en-US" sz="1100" dirty="0">
              <a:solidFill>
                <a:schemeClr val="bg1"/>
              </a:solidFill>
              <a:latin typeface="+mn-lt"/>
            </a:endParaRPr>
          </a:p>
          <a:p>
            <a:pPr algn="r"/>
            <a:r>
              <a:rPr lang="en-US" sz="1100" b="1" dirty="0">
                <a:solidFill>
                  <a:schemeClr val="bg1"/>
                </a:solidFill>
                <a:latin typeface="+mn-lt"/>
              </a:rPr>
              <a:t>Oxford</a:t>
            </a:r>
          </a:p>
          <a:p>
            <a:pPr algn="r"/>
            <a:r>
              <a:rPr lang="en-US" sz="1100" dirty="0">
                <a:solidFill>
                  <a:schemeClr val="bg1"/>
                </a:solidFill>
                <a:latin typeface="+mn-lt"/>
              </a:rPr>
              <a:t>01865 793736</a:t>
            </a:r>
          </a:p>
          <a:p>
            <a:pPr algn="r"/>
            <a:endParaRPr lang="en-US" sz="1100" dirty="0">
              <a:solidFill>
                <a:schemeClr val="bg1"/>
              </a:solidFill>
              <a:latin typeface="+mn-lt"/>
            </a:endParaRPr>
          </a:p>
          <a:p>
            <a:pPr algn="r"/>
            <a:r>
              <a:rPr lang="en-US" sz="1100" b="1" dirty="0">
                <a:solidFill>
                  <a:schemeClr val="bg1"/>
                </a:solidFill>
                <a:latin typeface="+mn-lt"/>
              </a:rPr>
              <a:t>Winchester</a:t>
            </a:r>
          </a:p>
          <a:p>
            <a:pPr algn="r"/>
            <a:r>
              <a:rPr lang="en-US" sz="1100" dirty="0">
                <a:solidFill>
                  <a:schemeClr val="bg1"/>
                </a:solidFill>
                <a:latin typeface="+mn-lt"/>
              </a:rPr>
              <a:t>01962 868884</a:t>
            </a:r>
          </a:p>
          <a:p>
            <a:pPr algn="r"/>
            <a:endParaRPr lang="en-US" sz="1100" dirty="0">
              <a:solidFill>
                <a:schemeClr val="bg1"/>
              </a:solidFill>
              <a:latin typeface="+mn-lt"/>
            </a:endParaRPr>
          </a:p>
          <a:p>
            <a:pPr algn="r"/>
            <a:r>
              <a:rPr lang="en-US" sz="1100" b="1" dirty="0">
                <a:solidFill>
                  <a:schemeClr val="bg1"/>
                </a:solidFill>
                <a:latin typeface="+mn-lt"/>
              </a:rPr>
              <a:t>Bournemouth</a:t>
            </a:r>
          </a:p>
          <a:p>
            <a:pPr algn="r"/>
            <a:r>
              <a:rPr lang="en-US" sz="1100" dirty="0">
                <a:solidFill>
                  <a:schemeClr val="bg1"/>
                </a:solidFill>
                <a:latin typeface="+mn-lt"/>
              </a:rPr>
              <a:t>01202 292 102</a:t>
            </a:r>
          </a:p>
        </p:txBody>
      </p:sp>
      <p:cxnSp>
        <p:nvCxnSpPr>
          <p:cNvPr id="8" name="Straight Connector 7">
            <a:extLst>
              <a:ext uri="{FF2B5EF4-FFF2-40B4-BE49-F238E27FC236}">
                <a16:creationId xmlns:a16="http://schemas.microsoft.com/office/drawing/2014/main" id="{1DAC8FA7-FB55-3648-B386-C8D91FA58599}"/>
              </a:ext>
            </a:extLst>
          </p:cNvPr>
          <p:cNvCxnSpPr>
            <a:cxnSpLocks/>
          </p:cNvCxnSpPr>
          <p:nvPr userDrawn="1"/>
        </p:nvCxnSpPr>
        <p:spPr>
          <a:xfrm>
            <a:off x="457200" y="1069768"/>
            <a:ext cx="112471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Google Shape;41;p7">
            <a:extLst>
              <a:ext uri="{FF2B5EF4-FFF2-40B4-BE49-F238E27FC236}">
                <a16:creationId xmlns:a16="http://schemas.microsoft.com/office/drawing/2014/main" id="{66A89058-BF71-0140-9614-843943CDFE14}"/>
              </a:ext>
            </a:extLst>
          </p:cNvPr>
          <p:cNvSpPr txBox="1">
            <a:spLocks noGrp="1"/>
          </p:cNvSpPr>
          <p:nvPr>
            <p:ph type="body" idx="1" hasCustomPrompt="1"/>
          </p:nvPr>
        </p:nvSpPr>
        <p:spPr>
          <a:xfrm>
            <a:off x="2483005" y="1953785"/>
            <a:ext cx="2088994" cy="2885400"/>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16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Joe Bloggs, Barrister</a:t>
            </a:r>
          </a:p>
          <a:p>
            <a:pPr lvl="0"/>
            <a:r>
              <a:rPr lang="en-GB" dirty="0"/>
              <a:t>T: 01234 567890</a:t>
            </a:r>
          </a:p>
          <a:p>
            <a:pPr lvl="0"/>
            <a:r>
              <a:rPr lang="en-GB" dirty="0"/>
              <a:t>E: </a:t>
            </a:r>
            <a:r>
              <a:rPr lang="en-GB" dirty="0" err="1"/>
              <a:t>joe@bloggs.co.uk</a:t>
            </a:r>
            <a:endParaRPr lang="en-GB" dirty="0"/>
          </a:p>
        </p:txBody>
      </p:sp>
      <p:sp>
        <p:nvSpPr>
          <p:cNvPr id="10" name="Picture Placeholder 3">
            <a:extLst>
              <a:ext uri="{FF2B5EF4-FFF2-40B4-BE49-F238E27FC236}">
                <a16:creationId xmlns:a16="http://schemas.microsoft.com/office/drawing/2014/main" id="{C099015D-504C-5146-A086-53DA938F91F8}"/>
              </a:ext>
            </a:extLst>
          </p:cNvPr>
          <p:cNvSpPr>
            <a:spLocks noGrp="1"/>
          </p:cNvSpPr>
          <p:nvPr>
            <p:ph type="pic" sz="quarter" idx="10"/>
          </p:nvPr>
        </p:nvSpPr>
        <p:spPr>
          <a:xfrm>
            <a:off x="457200" y="2026997"/>
            <a:ext cx="1906588" cy="2684037"/>
          </a:xfrm>
        </p:spPr>
        <p:txBody>
          <a:bodyPr/>
          <a:lstStyle>
            <a:lvl1pPr marL="76200" indent="0">
              <a:buNone/>
              <a:defRPr/>
            </a:lvl1pPr>
          </a:lstStyle>
          <a:p>
            <a:endParaRPr lang="en-US" dirty="0"/>
          </a:p>
        </p:txBody>
      </p:sp>
    </p:spTree>
    <p:extLst>
      <p:ext uri="{BB962C8B-B14F-4D97-AF65-F5344CB8AC3E}">
        <p14:creationId xmlns:p14="http://schemas.microsoft.com/office/powerpoint/2010/main" val="148500211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8ECF09-6B71-7E44-A7DA-30C4D165FE5F}"/>
              </a:ext>
            </a:extLst>
          </p:cNvPr>
          <p:cNvSpPr/>
          <p:nvPr userDrawn="1"/>
        </p:nvSpPr>
        <p:spPr>
          <a:xfrm>
            <a:off x="-19456" y="-7325"/>
            <a:ext cx="6838545" cy="5158150"/>
          </a:xfrm>
          <a:prstGeom prst="rect">
            <a:avLst/>
          </a:prstGeom>
          <a:gradFill>
            <a:gsLst>
              <a:gs pos="76000">
                <a:schemeClr val="accent1">
                  <a:alpha val="0"/>
                </a:schemeClr>
              </a:gs>
              <a:gs pos="20000">
                <a:schemeClr val="tx1">
                  <a:lumMod val="95000"/>
                  <a:lumOff val="5000"/>
                  <a:alpha val="84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0;p4">
            <a:extLst>
              <a:ext uri="{FF2B5EF4-FFF2-40B4-BE49-F238E27FC236}">
                <a16:creationId xmlns:a16="http://schemas.microsoft.com/office/drawing/2014/main" id="{35B02345-61DE-CF40-816D-A4A8BEE5A16E}"/>
              </a:ext>
            </a:extLst>
          </p:cNvPr>
          <p:cNvSpPr/>
          <p:nvPr userDrawn="1"/>
        </p:nvSpPr>
        <p:spPr>
          <a:xfrm>
            <a:off x="953988" y="-7325"/>
            <a:ext cx="7236025" cy="5158150"/>
          </a:xfrm>
          <a:custGeom>
            <a:avLst/>
            <a:gdLst/>
            <a:ahLst/>
            <a:cxnLst/>
            <a:rect l="l" t="t" r="r" b="b"/>
            <a:pathLst>
              <a:path w="289441" h="206326" extrusionOk="0">
                <a:moveTo>
                  <a:pt x="0" y="206326"/>
                </a:moveTo>
                <a:lnTo>
                  <a:pt x="90725" y="0"/>
                </a:lnTo>
                <a:lnTo>
                  <a:pt x="289441" y="0"/>
                </a:lnTo>
                <a:lnTo>
                  <a:pt x="199009" y="206033"/>
                </a:lnTo>
                <a:close/>
              </a:path>
            </a:pathLst>
          </a:custGeom>
          <a:solidFill>
            <a:schemeClr val="bg1">
              <a:alpha val="85000"/>
            </a:schemeClr>
          </a:solidFill>
          <a:ln>
            <a:noFill/>
          </a:ln>
        </p:spPr>
      </p:sp>
      <p:sp>
        <p:nvSpPr>
          <p:cNvPr id="4" name="Google Shape;23;p4">
            <a:extLst>
              <a:ext uri="{FF2B5EF4-FFF2-40B4-BE49-F238E27FC236}">
                <a16:creationId xmlns:a16="http://schemas.microsoft.com/office/drawing/2014/main" id="{BA2F7D82-CDD9-F34C-A89C-CA13C1F8BB64}"/>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24;p4">
            <a:extLst>
              <a:ext uri="{FF2B5EF4-FFF2-40B4-BE49-F238E27FC236}">
                <a16:creationId xmlns:a16="http://schemas.microsoft.com/office/drawing/2014/main" id="{1A42594D-9855-2445-B5ED-CB0CBD06198F}"/>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6" name="Graphic 5">
            <a:extLst>
              <a:ext uri="{FF2B5EF4-FFF2-40B4-BE49-F238E27FC236}">
                <a16:creationId xmlns:a16="http://schemas.microsoft.com/office/drawing/2014/main" id="{C441C355-0EFC-D142-9505-3B238FEB94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3624" y="310609"/>
            <a:ext cx="1061270" cy="671883"/>
          </a:xfrm>
          <a:prstGeom prst="rect">
            <a:avLst/>
          </a:prstGeom>
        </p:spPr>
      </p:pic>
      <p:cxnSp>
        <p:nvCxnSpPr>
          <p:cNvPr id="7" name="Straight Connector 6">
            <a:extLst>
              <a:ext uri="{FF2B5EF4-FFF2-40B4-BE49-F238E27FC236}">
                <a16:creationId xmlns:a16="http://schemas.microsoft.com/office/drawing/2014/main" id="{211F5823-F1FB-3D47-9D39-E8CC65378B52}"/>
              </a:ext>
            </a:extLst>
          </p:cNvPr>
          <p:cNvCxnSpPr/>
          <p:nvPr userDrawn="1"/>
        </p:nvCxnSpPr>
        <p:spPr>
          <a:xfrm>
            <a:off x="-43576" y="1193897"/>
            <a:ext cx="17509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Google Shape;21;p4">
            <a:extLst>
              <a:ext uri="{FF2B5EF4-FFF2-40B4-BE49-F238E27FC236}">
                <a16:creationId xmlns:a16="http://schemas.microsoft.com/office/drawing/2014/main" id="{B1ECBEEB-F6F6-F146-A55C-0B123E512604}"/>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accent3">
                    <a:lumMod val="50000"/>
                  </a:schemeClr>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Questions Welcome</a:t>
            </a:r>
          </a:p>
        </p:txBody>
      </p:sp>
      <p:sp>
        <p:nvSpPr>
          <p:cNvPr id="9" name="Google Shape;21;p4">
            <a:extLst>
              <a:ext uri="{FF2B5EF4-FFF2-40B4-BE49-F238E27FC236}">
                <a16:creationId xmlns:a16="http://schemas.microsoft.com/office/drawing/2014/main" id="{32B918E1-FD52-DB42-8263-86E0AAD923C8}"/>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2"/>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Questions &amp; Answers</a:t>
            </a:r>
          </a:p>
        </p:txBody>
      </p:sp>
      <p:cxnSp>
        <p:nvCxnSpPr>
          <p:cNvPr id="10" name="Straight Connector 9">
            <a:extLst>
              <a:ext uri="{FF2B5EF4-FFF2-40B4-BE49-F238E27FC236}">
                <a16:creationId xmlns:a16="http://schemas.microsoft.com/office/drawing/2014/main" id="{19172545-D61A-C948-B158-C758663EA1ED}"/>
              </a:ext>
            </a:extLst>
          </p:cNvPr>
          <p:cNvCxnSpPr/>
          <p:nvPr userDrawn="1"/>
        </p:nvCxnSpPr>
        <p:spPr>
          <a:xfrm>
            <a:off x="3978614" y="2666403"/>
            <a:ext cx="11965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08935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id="{5198A56B-1EC4-E44D-8E67-6D3E3D6FC43F}"/>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73;p13">
            <a:extLst>
              <a:ext uri="{FF2B5EF4-FFF2-40B4-BE49-F238E27FC236}">
                <a16:creationId xmlns:a16="http://schemas.microsoft.com/office/drawing/2014/main" id="{9BD3C29E-19CF-AB47-8D9B-08E3DCD80990}"/>
              </a:ext>
            </a:extLst>
          </p:cNvPr>
          <p:cNvSpPr/>
          <p:nvPr userDrawn="1"/>
        </p:nvSpPr>
        <p:spPr>
          <a:xfrm>
            <a:off x="6907658"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id="{AEE7B915-8F0E-7C47-839A-78A4A14D6227}"/>
              </a:ext>
            </a:extLst>
          </p:cNvPr>
          <p:cNvSpPr txBox="1">
            <a:spLocks noGrp="1"/>
          </p:cNvSpPr>
          <p:nvPr>
            <p:ph type="title" hasCustomPrompt="1"/>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Agenda</a:t>
            </a:r>
            <a:endParaRPr dirty="0"/>
          </a:p>
        </p:txBody>
      </p:sp>
      <p:sp>
        <p:nvSpPr>
          <p:cNvPr id="6" name="Google Shape;41;p7">
            <a:extLst>
              <a:ext uri="{FF2B5EF4-FFF2-40B4-BE49-F238E27FC236}">
                <a16:creationId xmlns:a16="http://schemas.microsoft.com/office/drawing/2014/main" id="{89781F9D-57EB-CD47-B132-C773243B102A}"/>
              </a:ext>
            </a:extLst>
          </p:cNvPr>
          <p:cNvSpPr txBox="1">
            <a:spLocks noGrp="1"/>
          </p:cNvSpPr>
          <p:nvPr>
            <p:ph type="body" idx="1" hasCustomPrompt="1"/>
          </p:nvPr>
        </p:nvSpPr>
        <p:spPr>
          <a:xfrm>
            <a:off x="457200" y="1421050"/>
            <a:ext cx="4013886" cy="2885400"/>
          </a:xfrm>
          <a:prstGeom prst="rect">
            <a:avLst/>
          </a:prstGeom>
        </p:spPr>
        <p:txBody>
          <a:bodyPr spcFirstLastPara="1" wrap="square" lIns="0" tIns="0" rIns="0" bIns="0" anchor="t" anchorCtr="0">
            <a:normAutofit/>
          </a:bodyPr>
          <a:lstStyle>
            <a:lvl1pPr marL="457200" lvl="0" indent="-342900" rtl="0">
              <a:spcBef>
                <a:spcPts val="600"/>
              </a:spcBef>
              <a:spcAft>
                <a:spcPts val="0"/>
              </a:spcAft>
              <a:buSzPct val="90000"/>
              <a:buFont typeface="+mj-lt"/>
              <a:buAutoNum type="arabicPeriod"/>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Item One</a:t>
            </a:r>
          </a:p>
          <a:p>
            <a:pPr lvl="0"/>
            <a:r>
              <a:rPr lang="en-GB" dirty="0"/>
              <a:t>Presentation item two</a:t>
            </a:r>
          </a:p>
          <a:p>
            <a:pPr lvl="0"/>
            <a:r>
              <a:rPr lang="en-GB" dirty="0"/>
              <a:t>Presentation item 3</a:t>
            </a:r>
          </a:p>
          <a:p>
            <a:pPr lvl="0"/>
            <a:r>
              <a:rPr lang="en-GB" dirty="0"/>
              <a:t>Item four</a:t>
            </a:r>
          </a:p>
          <a:p>
            <a:pPr lvl="0"/>
            <a:r>
              <a:rPr lang="en-GB" dirty="0"/>
              <a:t>Item five</a:t>
            </a:r>
          </a:p>
        </p:txBody>
      </p:sp>
      <p:pic>
        <p:nvPicPr>
          <p:cNvPr id="7" name="Graphic 6">
            <a:extLst>
              <a:ext uri="{FF2B5EF4-FFF2-40B4-BE49-F238E27FC236}">
                <a16:creationId xmlns:a16="http://schemas.microsoft.com/office/drawing/2014/main" id="{0ADD11E6-9D1D-0347-B8FB-DDF76E4F9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8" name="Straight Connector 7">
            <a:extLst>
              <a:ext uri="{FF2B5EF4-FFF2-40B4-BE49-F238E27FC236}">
                <a16:creationId xmlns:a16="http://schemas.microsoft.com/office/drawing/2014/main" id="{EE7A00BD-2354-2B4C-B2AE-62C2F90A2162}"/>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1731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Message">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id="{FF31943F-FAA5-E54C-9832-92E06C4CD619}"/>
              </a:ext>
            </a:extLst>
          </p:cNvPr>
          <p:cNvSpPr/>
          <p:nvPr userDrawn="1"/>
        </p:nvSpPr>
        <p:spPr>
          <a:xfrm>
            <a:off x="-18637" y="-7325"/>
            <a:ext cx="8208650" cy="5158150"/>
          </a:xfrm>
          <a:custGeom>
            <a:avLst/>
            <a:gdLst>
              <a:gd name="connsiteX0" fmla="*/ 38905 w 328346"/>
              <a:gd name="connsiteY0" fmla="*/ 206326 h 206326"/>
              <a:gd name="connsiteX1" fmla="*/ 0 w 328346"/>
              <a:gd name="connsiteY1" fmla="*/ 0 h 206326"/>
              <a:gd name="connsiteX2" fmla="*/ 328346 w 328346"/>
              <a:gd name="connsiteY2" fmla="*/ 0 h 206326"/>
              <a:gd name="connsiteX3" fmla="*/ 237914 w 328346"/>
              <a:gd name="connsiteY3" fmla="*/ 206033 h 206326"/>
              <a:gd name="connsiteX4" fmla="*/ 38905 w 328346"/>
              <a:gd name="connsiteY4" fmla="*/ 206326 h 206326"/>
              <a:gd name="connsiteX0" fmla="*/ 446 w 328346"/>
              <a:gd name="connsiteY0" fmla="*/ 206326 h 206326"/>
              <a:gd name="connsiteX1" fmla="*/ 0 w 328346"/>
              <a:gd name="connsiteY1" fmla="*/ 0 h 206326"/>
              <a:gd name="connsiteX2" fmla="*/ 328346 w 328346"/>
              <a:gd name="connsiteY2" fmla="*/ 0 h 206326"/>
              <a:gd name="connsiteX3" fmla="*/ 237914 w 328346"/>
              <a:gd name="connsiteY3" fmla="*/ 206033 h 206326"/>
              <a:gd name="connsiteX4" fmla="*/ 446 w 328346"/>
              <a:gd name="connsiteY4" fmla="*/ 206326 h 20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46" h="206326" extrusionOk="0">
                <a:moveTo>
                  <a:pt x="446" y="206326"/>
                </a:moveTo>
                <a:cubicBezTo>
                  <a:pt x="297" y="137551"/>
                  <a:pt x="149" y="68775"/>
                  <a:pt x="0" y="0"/>
                </a:cubicBezTo>
                <a:lnTo>
                  <a:pt x="328346" y="0"/>
                </a:lnTo>
                <a:lnTo>
                  <a:pt x="237914" y="206033"/>
                </a:lnTo>
                <a:lnTo>
                  <a:pt x="446" y="206326"/>
                </a:lnTo>
                <a:close/>
              </a:path>
            </a:pathLst>
          </a:custGeom>
          <a:solidFill>
            <a:schemeClr val="bg1">
              <a:alpha val="85000"/>
            </a:schemeClr>
          </a:solidFill>
          <a:ln>
            <a:noFill/>
          </a:ln>
        </p:spPr>
      </p:sp>
      <p:sp>
        <p:nvSpPr>
          <p:cNvPr id="4" name="Google Shape;21;p4">
            <a:extLst>
              <a:ext uri="{FF2B5EF4-FFF2-40B4-BE49-F238E27FC236}">
                <a16:creationId xmlns:a16="http://schemas.microsoft.com/office/drawing/2014/main" id="{CD90FB32-7CB2-E047-85D7-1796570862D5}"/>
              </a:ext>
            </a:extLst>
          </p:cNvPr>
          <p:cNvSpPr txBox="1">
            <a:spLocks noGrp="1"/>
          </p:cNvSpPr>
          <p:nvPr>
            <p:ph type="body" idx="1" hasCustomPrompt="1"/>
          </p:nvPr>
        </p:nvSpPr>
        <p:spPr>
          <a:xfrm>
            <a:off x="571500" y="683725"/>
            <a:ext cx="5430924" cy="2176207"/>
          </a:xfrm>
          <a:prstGeom prst="rect">
            <a:avLst/>
          </a:prstGeom>
        </p:spPr>
        <p:txBody>
          <a:bodyPr spcFirstLastPara="1" wrap="square" lIns="0" tIns="0" rIns="0" bIns="0" anchor="b" anchorCtr="0">
            <a:normAutofit/>
          </a:bodyPr>
          <a:lstStyle>
            <a:lvl1pPr marL="76200" lvl="0" indent="0" algn="l" rtl="0">
              <a:spcBef>
                <a:spcPts val="600"/>
              </a:spcBef>
              <a:spcAft>
                <a:spcPts val="0"/>
              </a:spcAft>
              <a:buSzPts val="2400"/>
              <a:buNone/>
              <a:defRPr sz="2400" b="0" i="1">
                <a:solidFill>
                  <a:schemeClr val="accent3">
                    <a:lumMod val="50000"/>
                  </a:schemeClr>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”Insert a quote or message here”</a:t>
            </a:r>
          </a:p>
        </p:txBody>
      </p:sp>
      <p:sp>
        <p:nvSpPr>
          <p:cNvPr id="6" name="Google Shape;24;p4">
            <a:extLst>
              <a:ext uri="{FF2B5EF4-FFF2-40B4-BE49-F238E27FC236}">
                <a16:creationId xmlns:a16="http://schemas.microsoft.com/office/drawing/2014/main" id="{F0D6F528-986F-1F49-817B-82E0842F8342}"/>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Text Placeholder 8">
            <a:extLst>
              <a:ext uri="{FF2B5EF4-FFF2-40B4-BE49-F238E27FC236}">
                <a16:creationId xmlns:a16="http://schemas.microsoft.com/office/drawing/2014/main" id="{109963B0-F757-5E48-ABD7-0615F1AC11A5}"/>
              </a:ext>
            </a:extLst>
          </p:cNvPr>
          <p:cNvSpPr>
            <a:spLocks noGrp="1"/>
          </p:cNvSpPr>
          <p:nvPr>
            <p:ph type="body" sz="quarter" idx="11" hasCustomPrompt="1"/>
          </p:nvPr>
        </p:nvSpPr>
        <p:spPr>
          <a:xfrm>
            <a:off x="571500" y="2978710"/>
            <a:ext cx="5430838" cy="404813"/>
          </a:xfrm>
        </p:spPr>
        <p:txBody>
          <a:bodyPr/>
          <a:lstStyle>
            <a:lvl1pPr marL="76200" indent="0">
              <a:buNone/>
              <a:defRPr b="1">
                <a:solidFill>
                  <a:schemeClr val="bg2"/>
                </a:solidFill>
                <a:latin typeface="+mn-lt"/>
              </a:defRPr>
            </a:lvl1pPr>
          </a:lstStyle>
          <a:p>
            <a:pPr lvl="0"/>
            <a:r>
              <a:rPr lang="en-US" dirty="0"/>
              <a:t>Name Surname, Barrister</a:t>
            </a:r>
          </a:p>
        </p:txBody>
      </p:sp>
    </p:spTree>
    <p:extLst>
      <p:ext uri="{BB962C8B-B14F-4D97-AF65-F5344CB8AC3E}">
        <p14:creationId xmlns:p14="http://schemas.microsoft.com/office/powerpoint/2010/main" val="6832275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id="{633F9747-FD24-934C-99C4-E9E2321A0DFC}"/>
              </a:ext>
            </a:extLst>
          </p:cNvPr>
          <p:cNvSpPr/>
          <p:nvPr userDrawn="1"/>
        </p:nvSpPr>
        <p:spPr>
          <a:xfrm>
            <a:off x="953987" y="-14650"/>
            <a:ext cx="7236025" cy="5158150"/>
          </a:xfrm>
          <a:custGeom>
            <a:avLst/>
            <a:gdLst/>
            <a:ahLst/>
            <a:cxnLst/>
            <a:rect l="l" t="t" r="r" b="b"/>
            <a:pathLst>
              <a:path w="289441" h="206326" extrusionOk="0">
                <a:moveTo>
                  <a:pt x="0" y="206326"/>
                </a:moveTo>
                <a:lnTo>
                  <a:pt x="90725" y="0"/>
                </a:lnTo>
                <a:lnTo>
                  <a:pt x="289441" y="0"/>
                </a:lnTo>
                <a:lnTo>
                  <a:pt x="199009" y="206033"/>
                </a:lnTo>
                <a:close/>
              </a:path>
            </a:pathLst>
          </a:custGeom>
          <a:solidFill>
            <a:schemeClr val="bg2">
              <a:alpha val="85000"/>
            </a:schemeClr>
          </a:solidFill>
          <a:ln>
            <a:noFill/>
          </a:ln>
        </p:spPr>
      </p:sp>
      <p:sp>
        <p:nvSpPr>
          <p:cNvPr id="4" name="Google Shape;21;p4">
            <a:extLst>
              <a:ext uri="{FF2B5EF4-FFF2-40B4-BE49-F238E27FC236}">
                <a16:creationId xmlns:a16="http://schemas.microsoft.com/office/drawing/2014/main" id="{8173124A-16A0-2841-96E4-681BC85B968E}"/>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Please enjoy some refreshments</a:t>
            </a:r>
          </a:p>
        </p:txBody>
      </p:sp>
      <p:sp>
        <p:nvSpPr>
          <p:cNvPr id="5" name="Google Shape;23;p4">
            <a:extLst>
              <a:ext uri="{FF2B5EF4-FFF2-40B4-BE49-F238E27FC236}">
                <a16:creationId xmlns:a16="http://schemas.microsoft.com/office/drawing/2014/main" id="{743D5345-B3B0-BF4B-855B-E6F4C249BA16}"/>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24;p4">
            <a:extLst>
              <a:ext uri="{FF2B5EF4-FFF2-40B4-BE49-F238E27FC236}">
                <a16:creationId xmlns:a16="http://schemas.microsoft.com/office/drawing/2014/main" id="{DAF58669-01A4-CD43-B0C7-FC6C5B1DCB34}"/>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21;p4">
            <a:extLst>
              <a:ext uri="{FF2B5EF4-FFF2-40B4-BE49-F238E27FC236}">
                <a16:creationId xmlns:a16="http://schemas.microsoft.com/office/drawing/2014/main" id="{5C50FE3C-0108-1546-8179-970A67AD1BAC}"/>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Coffee</a:t>
            </a:r>
          </a:p>
        </p:txBody>
      </p:sp>
      <p:cxnSp>
        <p:nvCxnSpPr>
          <p:cNvPr id="8" name="Straight Connector 7">
            <a:extLst>
              <a:ext uri="{FF2B5EF4-FFF2-40B4-BE49-F238E27FC236}">
                <a16:creationId xmlns:a16="http://schemas.microsoft.com/office/drawing/2014/main" id="{F65433C7-1131-5C4D-B56E-2F052A5D3A6F}"/>
              </a:ext>
            </a:extLst>
          </p:cNvPr>
          <p:cNvCxnSpPr/>
          <p:nvPr userDrawn="1"/>
        </p:nvCxnSpPr>
        <p:spPr>
          <a:xfrm>
            <a:off x="3978614" y="2666403"/>
            <a:ext cx="11965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3570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ffee Break No Image">
    <p:bg>
      <p:bgPr>
        <a:solidFill>
          <a:schemeClr val="bg1"/>
        </a:solidFill>
        <a:effectLst/>
      </p:bgPr>
    </p:bg>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id="{97282D07-B80B-0345-88CE-CBAFABEF43C8}"/>
              </a:ext>
            </a:extLst>
          </p:cNvPr>
          <p:cNvSpPr/>
          <p:nvPr userDrawn="1"/>
        </p:nvSpPr>
        <p:spPr>
          <a:xfrm>
            <a:off x="926562" y="-14650"/>
            <a:ext cx="7263450" cy="5203875"/>
          </a:xfrm>
          <a:custGeom>
            <a:avLst/>
            <a:gdLst>
              <a:gd name="connsiteX0" fmla="*/ 0 w 289441"/>
              <a:gd name="connsiteY0" fmla="*/ 206326 h 207862"/>
              <a:gd name="connsiteX1" fmla="*/ 90725 w 289441"/>
              <a:gd name="connsiteY1" fmla="*/ 0 h 207862"/>
              <a:gd name="connsiteX2" fmla="*/ 289441 w 289441"/>
              <a:gd name="connsiteY2" fmla="*/ 0 h 207862"/>
              <a:gd name="connsiteX3" fmla="*/ 199009 w 289441"/>
              <a:gd name="connsiteY3" fmla="*/ 207862 h 207862"/>
              <a:gd name="connsiteX4" fmla="*/ 0 w 289441"/>
              <a:gd name="connsiteY4" fmla="*/ 206326 h 207862"/>
              <a:gd name="connsiteX0" fmla="*/ 0 w 290538"/>
              <a:gd name="connsiteY0" fmla="*/ 208155 h 208155"/>
              <a:gd name="connsiteX1" fmla="*/ 91822 w 290538"/>
              <a:gd name="connsiteY1" fmla="*/ 0 h 208155"/>
              <a:gd name="connsiteX2" fmla="*/ 290538 w 290538"/>
              <a:gd name="connsiteY2" fmla="*/ 0 h 208155"/>
              <a:gd name="connsiteX3" fmla="*/ 200106 w 290538"/>
              <a:gd name="connsiteY3" fmla="*/ 207862 h 208155"/>
              <a:gd name="connsiteX4" fmla="*/ 0 w 290538"/>
              <a:gd name="connsiteY4" fmla="*/ 208155 h 20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38" h="208155" extrusionOk="0">
                <a:moveTo>
                  <a:pt x="0" y="208155"/>
                </a:moveTo>
                <a:lnTo>
                  <a:pt x="91822" y="0"/>
                </a:lnTo>
                <a:lnTo>
                  <a:pt x="290538" y="0"/>
                </a:lnTo>
                <a:lnTo>
                  <a:pt x="200106" y="207862"/>
                </a:lnTo>
                <a:lnTo>
                  <a:pt x="0" y="208155"/>
                </a:lnTo>
                <a:close/>
              </a:path>
            </a:pathLst>
          </a:custGeom>
          <a:solidFill>
            <a:schemeClr val="bg2">
              <a:alpha val="85000"/>
            </a:schemeClr>
          </a:solidFill>
          <a:ln>
            <a:noFill/>
          </a:ln>
        </p:spPr>
      </p:sp>
      <p:sp>
        <p:nvSpPr>
          <p:cNvPr id="4" name="Google Shape;21;p4">
            <a:extLst>
              <a:ext uri="{FF2B5EF4-FFF2-40B4-BE49-F238E27FC236}">
                <a16:creationId xmlns:a16="http://schemas.microsoft.com/office/drawing/2014/main" id="{E36291F5-B959-124C-90B4-958A0E14C018}"/>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Please enjoy some refreshments</a:t>
            </a:r>
          </a:p>
        </p:txBody>
      </p:sp>
      <p:sp>
        <p:nvSpPr>
          <p:cNvPr id="5" name="Google Shape;23;p4">
            <a:extLst>
              <a:ext uri="{FF2B5EF4-FFF2-40B4-BE49-F238E27FC236}">
                <a16:creationId xmlns:a16="http://schemas.microsoft.com/office/drawing/2014/main" id="{B4BBEF31-5063-984E-AAE3-0F939069149F}"/>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2"/>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24;p4">
            <a:extLst>
              <a:ext uri="{FF2B5EF4-FFF2-40B4-BE49-F238E27FC236}">
                <a16:creationId xmlns:a16="http://schemas.microsoft.com/office/drawing/2014/main" id="{30EA12EE-261A-1942-ABF2-3E1AA1661EDB}"/>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2"/>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21;p4">
            <a:extLst>
              <a:ext uri="{FF2B5EF4-FFF2-40B4-BE49-F238E27FC236}">
                <a16:creationId xmlns:a16="http://schemas.microsoft.com/office/drawing/2014/main" id="{10717F1A-F462-E145-85C2-A708758CA108}"/>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Coffee</a:t>
            </a:r>
          </a:p>
        </p:txBody>
      </p:sp>
      <p:cxnSp>
        <p:nvCxnSpPr>
          <p:cNvPr id="8" name="Straight Connector 7">
            <a:extLst>
              <a:ext uri="{FF2B5EF4-FFF2-40B4-BE49-F238E27FC236}">
                <a16:creationId xmlns:a16="http://schemas.microsoft.com/office/drawing/2014/main" id="{C67A5FFB-D817-6D44-B39C-7AD92F95C026}"/>
              </a:ext>
            </a:extLst>
          </p:cNvPr>
          <p:cNvCxnSpPr/>
          <p:nvPr userDrawn="1"/>
        </p:nvCxnSpPr>
        <p:spPr>
          <a:xfrm>
            <a:off x="3978614" y="2666403"/>
            <a:ext cx="11965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72932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amp; Image">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id="{A3340FF0-03B7-CB47-91E4-E9EF056F7E79}"/>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73;p13">
            <a:extLst>
              <a:ext uri="{FF2B5EF4-FFF2-40B4-BE49-F238E27FC236}">
                <a16:creationId xmlns:a16="http://schemas.microsoft.com/office/drawing/2014/main" id="{4B110E11-93D3-AD48-A507-8BF4E57EC19F}"/>
              </a:ext>
            </a:extLst>
          </p:cNvPr>
          <p:cNvSpPr/>
          <p:nvPr userDrawn="1"/>
        </p:nvSpPr>
        <p:spPr>
          <a:xfrm>
            <a:off x="6907658"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id="{4561E8D0-7088-0545-B381-5FF72374F8F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id="{4B21F783-4199-604A-B9E0-292EB6F9AAF6}"/>
              </a:ext>
            </a:extLst>
          </p:cNvPr>
          <p:cNvSpPr txBox="1">
            <a:spLocks noGrp="1"/>
          </p:cNvSpPr>
          <p:nvPr>
            <p:ph type="body" idx="1"/>
          </p:nvPr>
        </p:nvSpPr>
        <p:spPr>
          <a:xfrm>
            <a:off x="457200" y="1421050"/>
            <a:ext cx="4114800" cy="2885400"/>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a:p>
            <a:pPr lvl="0"/>
            <a:endParaRPr lang="en-GB" dirty="0"/>
          </a:p>
        </p:txBody>
      </p:sp>
      <p:pic>
        <p:nvPicPr>
          <p:cNvPr id="9" name="Graphic 8">
            <a:extLst>
              <a:ext uri="{FF2B5EF4-FFF2-40B4-BE49-F238E27FC236}">
                <a16:creationId xmlns:a16="http://schemas.microsoft.com/office/drawing/2014/main" id="{23BDDD94-2BE1-F14C-AED9-B39047D37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id="{9C0F2234-0A23-2148-9B0E-AF21FF63AA29}"/>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5314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mp; Image Small">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id="{F210A2CB-7FA8-2B4A-9928-B2B994E75D51}"/>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C255709C-A653-2D4E-AF67-1C1D718C9DF0}"/>
              </a:ext>
            </a:extLst>
          </p:cNvPr>
          <p:cNvSpPr/>
          <p:nvPr userDrawn="1"/>
        </p:nvSpPr>
        <p:spPr>
          <a:xfrm>
            <a:off x="688287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id="{20A9C4E6-9047-AB45-90BF-7C65332DB9CE}"/>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id="{8FB2213C-06DA-E740-B190-F0F6D4334800}"/>
              </a:ext>
            </a:extLst>
          </p:cNvPr>
          <p:cNvSpPr txBox="1">
            <a:spLocks noGrp="1"/>
          </p:cNvSpPr>
          <p:nvPr>
            <p:ph type="body" idx="1"/>
          </p:nvPr>
        </p:nvSpPr>
        <p:spPr>
          <a:xfrm>
            <a:off x="457199" y="1421050"/>
            <a:ext cx="5343899" cy="2885400"/>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pic>
        <p:nvPicPr>
          <p:cNvPr id="9" name="Graphic 8">
            <a:extLst>
              <a:ext uri="{FF2B5EF4-FFF2-40B4-BE49-F238E27FC236}">
                <a16:creationId xmlns:a16="http://schemas.microsoft.com/office/drawing/2014/main" id="{EA70377B-2991-2641-9FC4-047951EAB6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id="{05EA9512-C030-E14C-85EE-8D1D2730CC49}"/>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0115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No Imag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id="{CCEF8ED2-8496-3E46-A811-497579EFE9D3}"/>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id="{E968CA53-867C-244E-92D8-041E9B16C6FE}"/>
              </a:ext>
            </a:extLst>
          </p:cNvPr>
          <p:cNvSpPr/>
          <p:nvPr userDrawn="1"/>
        </p:nvSpPr>
        <p:spPr>
          <a:xfrm>
            <a:off x="6925183"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id="{4F8B7AC4-9239-5842-9410-BF16F4EFC517}"/>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id="{BE2CC0BD-71D4-224B-9889-5092C0E038FE}"/>
              </a:ext>
            </a:extLst>
          </p:cNvPr>
          <p:cNvSpPr txBox="1">
            <a:spLocks noGrp="1"/>
          </p:cNvSpPr>
          <p:nvPr>
            <p:ph type="body" idx="1"/>
          </p:nvPr>
        </p:nvSpPr>
        <p:spPr>
          <a:xfrm>
            <a:off x="457200" y="1421050"/>
            <a:ext cx="4114800" cy="2885400"/>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pic>
        <p:nvPicPr>
          <p:cNvPr id="9" name="Graphic 8">
            <a:extLst>
              <a:ext uri="{FF2B5EF4-FFF2-40B4-BE49-F238E27FC236}">
                <a16:creationId xmlns:a16="http://schemas.microsoft.com/office/drawing/2014/main" id="{C81A6314-2991-5846-B1A7-81696A278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id="{7D06E372-E505-4446-BB69-86B085D6764A}"/>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70074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21">
            <a:lum/>
          </a:blip>
          <a:srcRect/>
          <a:stretch>
            <a:fillRect t="-16000" b="-16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7675"/>
            <a:ext cx="5343900" cy="7188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1pPr>
            <a:lvl2pPr lvl="1"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2pPr>
            <a:lvl3pPr lvl="2"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3pPr>
            <a:lvl4pPr lvl="3"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4pPr>
            <a:lvl5pPr lvl="4"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5pPr>
            <a:lvl6pPr lvl="5"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6pPr>
            <a:lvl7pPr lvl="6"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7pPr>
            <a:lvl8pPr lvl="7"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8pPr>
            <a:lvl9pPr lvl="8"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9pPr>
          </a:lstStyle>
          <a:p>
            <a:r>
              <a:rPr lang="en-GB" dirty="0"/>
              <a:t>Title goes here</a:t>
            </a:r>
            <a:endParaRPr dirty="0"/>
          </a:p>
        </p:txBody>
      </p:sp>
      <p:sp>
        <p:nvSpPr>
          <p:cNvPr id="7" name="Google Shape;7;p1"/>
          <p:cNvSpPr txBox="1">
            <a:spLocks noGrp="1"/>
          </p:cNvSpPr>
          <p:nvPr>
            <p:ph type="body" idx="1"/>
          </p:nvPr>
        </p:nvSpPr>
        <p:spPr>
          <a:xfrm>
            <a:off x="457200" y="1421049"/>
            <a:ext cx="4574700" cy="31230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News Cycle"/>
              <a:buChar char="╸"/>
              <a:defRPr sz="2400">
                <a:solidFill>
                  <a:schemeClr val="lt1"/>
                </a:solidFill>
                <a:latin typeface="News Cycle"/>
                <a:ea typeface="News Cycle"/>
                <a:cs typeface="News Cycle"/>
                <a:sym typeface="News Cycle"/>
              </a:defRPr>
            </a:lvl1pPr>
            <a:lvl2pPr marL="914400" lvl="1"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2pPr>
            <a:lvl3pPr marL="1371600" lvl="2"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3pPr>
            <a:lvl4pPr marL="1828800" lvl="3"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4pPr>
            <a:lvl5pPr marL="2286000" lvl="4"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5pPr>
            <a:lvl6pPr marL="2743200" lvl="5"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6pPr>
            <a:lvl7pPr marL="3200400" lvl="6"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7pPr>
            <a:lvl8pPr marL="3657600" lvl="7"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8pPr>
            <a:lvl9pPr marL="4114800" lvl="8"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9pPr>
          </a:lstStyle>
          <a:p>
            <a:r>
              <a:rPr lang="en-GB" dirty="0" err="1"/>
              <a:t>Kugjb</a:t>
            </a:r>
            <a:r>
              <a:rPr lang="en-GB" dirty="0"/>
              <a:t> </a:t>
            </a:r>
            <a:r>
              <a:rPr lang="en-GB" dirty="0" err="1"/>
              <a:t>mjhv</a:t>
            </a:r>
            <a:endParaRPr dirty="0"/>
          </a:p>
        </p:txBody>
      </p:sp>
      <p:cxnSp>
        <p:nvCxnSpPr>
          <p:cNvPr id="9" name="Google Shape;9;p1"/>
          <p:cNvCxnSpPr>
            <a:stCxn id="7" idx="1"/>
          </p:cNvCxnSpPr>
          <p:nvPr/>
        </p:nvCxnSpPr>
        <p:spPr>
          <a:xfrm>
            <a:off x="457200" y="2982549"/>
            <a:ext cx="0" cy="0"/>
          </a:xfrm>
          <a:prstGeom prst="straightConnector1">
            <a:avLst/>
          </a:prstGeom>
          <a:noFill/>
          <a:ln w="9525" cap="flat" cmpd="sng">
            <a:solidFill>
              <a:schemeClr val="dk2"/>
            </a:solidFill>
            <a:prstDash val="solid"/>
            <a:round/>
            <a:headEnd type="none" w="med" len="med"/>
            <a:tailEnd type="none" w="med" len="med"/>
          </a:ln>
        </p:spPr>
      </p:cxnSp>
      <p:sp>
        <p:nvSpPr>
          <p:cNvPr id="8" name="Rectangle 4">
            <a:extLst>
              <a:ext uri="{FF2B5EF4-FFF2-40B4-BE49-F238E27FC236}">
                <a16:creationId xmlns:a16="http://schemas.microsoft.com/office/drawing/2014/main" id="{2EF5862C-CDA6-EF48-93C1-715C5E8C862E}"/>
              </a:ext>
            </a:extLst>
          </p:cNvPr>
          <p:cNvSpPr/>
          <p:nvPr userDrawn="1"/>
        </p:nvSpPr>
        <p:spPr>
          <a:xfrm>
            <a:off x="7347230" y="4553776"/>
            <a:ext cx="1806498" cy="599451"/>
          </a:xfrm>
          <a:custGeom>
            <a:avLst/>
            <a:gdLst>
              <a:gd name="connsiteX0" fmla="*/ 0 w 1806498"/>
              <a:gd name="connsiteY0" fmla="*/ 0 h 599451"/>
              <a:gd name="connsiteX1" fmla="*/ 1806498 w 1806498"/>
              <a:gd name="connsiteY1" fmla="*/ 0 h 599451"/>
              <a:gd name="connsiteX2" fmla="*/ 1806498 w 1806498"/>
              <a:gd name="connsiteY2" fmla="*/ 599451 h 599451"/>
              <a:gd name="connsiteX3" fmla="*/ 0 w 1806498"/>
              <a:gd name="connsiteY3" fmla="*/ 599451 h 599451"/>
              <a:gd name="connsiteX4" fmla="*/ 0 w 1806498"/>
              <a:gd name="connsiteY4" fmla="*/ 0 h 599451"/>
              <a:gd name="connsiteX0" fmla="*/ 260196 w 1806498"/>
              <a:gd name="connsiteY0" fmla="*/ 0 h 599451"/>
              <a:gd name="connsiteX1" fmla="*/ 1806498 w 1806498"/>
              <a:gd name="connsiteY1" fmla="*/ 0 h 599451"/>
              <a:gd name="connsiteX2" fmla="*/ 1806498 w 1806498"/>
              <a:gd name="connsiteY2" fmla="*/ 599451 h 599451"/>
              <a:gd name="connsiteX3" fmla="*/ 0 w 1806498"/>
              <a:gd name="connsiteY3" fmla="*/ 599451 h 599451"/>
              <a:gd name="connsiteX4" fmla="*/ 260196 w 1806498"/>
              <a:gd name="connsiteY4" fmla="*/ 0 h 59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498" h="599451">
                <a:moveTo>
                  <a:pt x="260196" y="0"/>
                </a:moveTo>
                <a:lnTo>
                  <a:pt x="1806498" y="0"/>
                </a:lnTo>
                <a:lnTo>
                  <a:pt x="1806498" y="599451"/>
                </a:lnTo>
                <a:lnTo>
                  <a:pt x="0" y="599451"/>
                </a:lnTo>
                <a:lnTo>
                  <a:pt x="2601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C1C384F-A371-0640-86E9-FB8CC7063A03}"/>
              </a:ext>
            </a:extLst>
          </p:cNvPr>
          <p:cNvSpPr txBox="1"/>
          <p:nvPr userDrawn="1"/>
        </p:nvSpPr>
        <p:spPr>
          <a:xfrm>
            <a:off x="7603592" y="4709340"/>
            <a:ext cx="1410510" cy="307777"/>
          </a:xfrm>
          <a:prstGeom prst="rect">
            <a:avLst/>
          </a:prstGeom>
          <a:noFill/>
        </p:spPr>
        <p:txBody>
          <a:bodyPr wrap="square" rtlCol="0">
            <a:spAutoFit/>
          </a:bodyPr>
          <a:lstStyle/>
          <a:p>
            <a:pPr algn="r"/>
            <a:r>
              <a:rPr lang="en-US" dirty="0">
                <a:solidFill>
                  <a:schemeClr val="bg1"/>
                </a:solidFill>
                <a:latin typeface="+mn-lt"/>
              </a:rPr>
              <a:t>www.3pb.co.uk</a:t>
            </a:r>
          </a:p>
        </p:txBody>
      </p:sp>
      <p:sp>
        <p:nvSpPr>
          <p:cNvPr id="2" name="TextBox 1">
            <a:extLst>
              <a:ext uri="{FF2B5EF4-FFF2-40B4-BE49-F238E27FC236}">
                <a16:creationId xmlns:a16="http://schemas.microsoft.com/office/drawing/2014/main" id="{9330DE33-B404-7D4F-93C3-2486B4432F07}"/>
              </a:ext>
            </a:extLst>
          </p:cNvPr>
          <p:cNvSpPr txBox="1"/>
          <p:nvPr userDrawn="1"/>
        </p:nvSpPr>
        <p:spPr>
          <a:xfrm>
            <a:off x="3204117" y="133815"/>
            <a:ext cx="184731" cy="307777"/>
          </a:xfrm>
          <a:prstGeom prst="rect">
            <a:avLst/>
          </a:prstGeom>
          <a:noFill/>
        </p:spPr>
        <p:txBody>
          <a:bodyPr wrap="none" rtlCol="0">
            <a:spAutoFit/>
          </a:bodyPr>
          <a:lstStyle/>
          <a:p>
            <a:endParaRPr lang="en-US" dirty="0"/>
          </a:p>
        </p:txBody>
      </p:sp>
    </p:spTree>
  </p:cSld>
  <p:clrMap bg1="lt1" tx1="dk1" bg2="dk2" tx2="lt2" accent1="accent1" accent2="accent2" accent3="accent3" accent4="accent4" accent5="accent5" accent6="accent6" hlink="hlink" folHlink="folHlink"/>
  <p:sldLayoutIdLst>
    <p:sldLayoutId id="2147483696" r:id="rId1"/>
    <p:sldLayoutId id="2147483681"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82" r:id="rId11"/>
    <p:sldLayoutId id="2147483691" r:id="rId12"/>
    <p:sldLayoutId id="2147483697" r:id="rId13"/>
    <p:sldLayoutId id="2147483698" r:id="rId14"/>
    <p:sldLayoutId id="2147483699" r:id="rId15"/>
    <p:sldLayoutId id="2147483692" r:id="rId16"/>
    <p:sldLayoutId id="2147483693" r:id="rId17"/>
    <p:sldLayoutId id="2147483694" r:id="rId18"/>
    <p:sldLayoutId id="2147483695" r:id="rId19"/>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eaLnBrk="1" hangingPunct="1">
        <a:lnSpc>
          <a:spcPct val="100000"/>
        </a:lnSpc>
        <a:spcBef>
          <a:spcPts val="0"/>
        </a:spcBef>
        <a:spcAft>
          <a:spcPts val="0"/>
        </a:spcAft>
        <a:buClr>
          <a:srgbClr val="000000"/>
        </a:buClr>
        <a:buFont typeface="Arial"/>
        <a:buNone/>
        <a:defRPr sz="1400" b="0" i="0" u="none" strike="noStrike" cap="none">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xisnexis.com/uk/legal/search/enhRunRemoteLink.do?linkInfo=F%23GB%23FLR%23sel1%252011%25vol%251%25year%252011%25page%251095%25sel2%251%25&amp;A=0.7159194818495916&amp;backKey=20_T29318118425&amp;service=citation&amp;ersKey=23_T29318118424&amp;langcountry=GB"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4C40-DB34-5145-8DAD-EE66235813E1}"/>
              </a:ext>
            </a:extLst>
          </p:cNvPr>
          <p:cNvSpPr>
            <a:spLocks noGrp="1"/>
          </p:cNvSpPr>
          <p:nvPr>
            <p:ph type="ctrTitle"/>
          </p:nvPr>
        </p:nvSpPr>
        <p:spPr>
          <a:xfrm>
            <a:off x="1726427" y="648022"/>
            <a:ext cx="4828055" cy="2759280"/>
          </a:xfrm>
        </p:spPr>
        <p:txBody>
          <a:bodyPr/>
          <a:lstStyle/>
          <a:p>
            <a:br>
              <a:rPr lang="en-GB" sz="3600" dirty="0"/>
            </a:br>
            <a:r>
              <a:rPr lang="en-GB" sz="3600" dirty="0"/>
              <a:t>Enforcement of Child Arrangement Orders: case law and procedure</a:t>
            </a:r>
            <a:endParaRPr lang="en-US" sz="3600" dirty="0"/>
          </a:p>
        </p:txBody>
      </p:sp>
      <p:sp>
        <p:nvSpPr>
          <p:cNvPr id="3" name="Subtitle 2">
            <a:extLst>
              <a:ext uri="{FF2B5EF4-FFF2-40B4-BE49-F238E27FC236}">
                <a16:creationId xmlns:a16="http://schemas.microsoft.com/office/drawing/2014/main" id="{8FE062C4-E96A-AC42-AF6B-8B5C55772FF8}"/>
              </a:ext>
            </a:extLst>
          </p:cNvPr>
          <p:cNvSpPr>
            <a:spLocks noGrp="1"/>
          </p:cNvSpPr>
          <p:nvPr>
            <p:ph type="subTitle" idx="1"/>
          </p:nvPr>
        </p:nvSpPr>
        <p:spPr>
          <a:xfrm>
            <a:off x="1707553" y="3734725"/>
            <a:ext cx="3350400" cy="291600"/>
          </a:xfrm>
        </p:spPr>
        <p:txBody>
          <a:bodyPr/>
          <a:lstStyle/>
          <a:p>
            <a:r>
              <a:rPr lang="en-US" sz="2800" dirty="0"/>
              <a:t>Nathalie Bull</a:t>
            </a:r>
          </a:p>
        </p:txBody>
      </p:sp>
    </p:spTree>
    <p:extLst>
      <p:ext uri="{BB962C8B-B14F-4D97-AF65-F5344CB8AC3E}">
        <p14:creationId xmlns:p14="http://schemas.microsoft.com/office/powerpoint/2010/main" val="81337162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1A59D-162C-C74F-9338-66FDD0E6B7C8}"/>
              </a:ext>
            </a:extLst>
          </p:cNvPr>
          <p:cNvSpPr>
            <a:spLocks noGrp="1"/>
          </p:cNvSpPr>
          <p:nvPr>
            <p:ph type="body" idx="1"/>
          </p:nvPr>
        </p:nvSpPr>
        <p:spPr>
          <a:xfrm>
            <a:off x="517625" y="559960"/>
            <a:ext cx="6163495" cy="3150839"/>
          </a:xfrm>
        </p:spPr>
        <p:txBody>
          <a:bodyPr>
            <a:normAutofit fontScale="92500"/>
          </a:bodyPr>
          <a:lstStyle/>
          <a:p>
            <a:r>
              <a:rPr lang="en-GB" dirty="0"/>
              <a:t>‘The without notice order has potential quasi-criminal consequences for the respondent, but does not give him a right to apply to set it aside. In these circumstances, it is respectfully submitted that the safer course would be for the judge to direct a hearing inviting the applicant to file a brief statement setting out the provisions of the order to which he wishes the warning notice to be attached and explaining why he is asking for a warning notice.’</a:t>
            </a:r>
            <a:endParaRPr lang="en-US" dirty="0"/>
          </a:p>
        </p:txBody>
      </p:sp>
      <p:sp>
        <p:nvSpPr>
          <p:cNvPr id="3" name="Text Placeholder 2">
            <a:extLst>
              <a:ext uri="{FF2B5EF4-FFF2-40B4-BE49-F238E27FC236}">
                <a16:creationId xmlns:a16="http://schemas.microsoft.com/office/drawing/2014/main" id="{353C6FF1-4422-B142-9091-815AA9632CFD}"/>
              </a:ext>
            </a:extLst>
          </p:cNvPr>
          <p:cNvSpPr>
            <a:spLocks noGrp="1"/>
          </p:cNvSpPr>
          <p:nvPr>
            <p:ph type="body" sz="quarter" idx="11"/>
          </p:nvPr>
        </p:nvSpPr>
        <p:spPr>
          <a:xfrm>
            <a:off x="548361" y="3876612"/>
            <a:ext cx="5430838" cy="404813"/>
          </a:xfrm>
        </p:spPr>
        <p:txBody>
          <a:bodyPr/>
          <a:lstStyle/>
          <a:p>
            <a:r>
              <a:rPr lang="en-US" dirty="0"/>
              <a:t>Family Court Practice 2020 2.217[1]</a:t>
            </a:r>
          </a:p>
        </p:txBody>
      </p:sp>
    </p:spTree>
    <p:extLst>
      <p:ext uri="{BB962C8B-B14F-4D97-AF65-F5344CB8AC3E}">
        <p14:creationId xmlns:p14="http://schemas.microsoft.com/office/powerpoint/2010/main" val="43371947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8A5E-1684-3C4C-A736-C805ECAC69F8}"/>
              </a:ext>
            </a:extLst>
          </p:cNvPr>
          <p:cNvSpPr>
            <a:spLocks noGrp="1"/>
          </p:cNvSpPr>
          <p:nvPr>
            <p:ph type="title"/>
          </p:nvPr>
        </p:nvSpPr>
        <p:spPr>
          <a:xfrm>
            <a:off x="457200" y="142740"/>
            <a:ext cx="5343900" cy="718800"/>
          </a:xfrm>
        </p:spPr>
        <p:txBody>
          <a:bodyPr/>
          <a:lstStyle/>
          <a:p>
            <a:r>
              <a:rPr lang="en-US" dirty="0"/>
              <a:t> Out of Jurisdiction</a:t>
            </a:r>
          </a:p>
        </p:txBody>
      </p:sp>
      <p:sp>
        <p:nvSpPr>
          <p:cNvPr id="3" name="Text Placeholder 2">
            <a:extLst>
              <a:ext uri="{FF2B5EF4-FFF2-40B4-BE49-F238E27FC236}">
                <a16:creationId xmlns:a16="http://schemas.microsoft.com/office/drawing/2014/main" id="{FA5D55AB-D24D-2E4E-9B04-47ED38D28EF9}"/>
              </a:ext>
            </a:extLst>
          </p:cNvPr>
          <p:cNvSpPr>
            <a:spLocks noGrp="1"/>
          </p:cNvSpPr>
          <p:nvPr>
            <p:ph type="body" idx="1"/>
          </p:nvPr>
        </p:nvSpPr>
        <p:spPr>
          <a:xfrm>
            <a:off x="457200" y="1107428"/>
            <a:ext cx="6224954" cy="3572981"/>
          </a:xfrm>
        </p:spPr>
        <p:txBody>
          <a:bodyPr>
            <a:noAutofit/>
          </a:bodyPr>
          <a:lstStyle/>
          <a:p>
            <a:pPr>
              <a:lnSpc>
                <a:spcPct val="80000"/>
              </a:lnSpc>
              <a:spcBef>
                <a:spcPts val="0"/>
              </a:spcBef>
              <a:spcAft>
                <a:spcPts val="1200"/>
              </a:spcAft>
            </a:pPr>
            <a:r>
              <a:rPr lang="en-US" sz="2300" dirty="0"/>
              <a:t>Certain orders, including ‘custody orders’ made within one part of the UK are recognised in all other parts of the UK but must be registered to be enforceable (</a:t>
            </a:r>
            <a:r>
              <a:rPr lang="en-US" sz="2300" b="1" dirty="0"/>
              <a:t>s.25 FLA 1986</a:t>
            </a:r>
            <a:r>
              <a:rPr lang="en-US" sz="2300" dirty="0"/>
              <a:t>). </a:t>
            </a:r>
          </a:p>
          <a:p>
            <a:pPr>
              <a:lnSpc>
                <a:spcPct val="80000"/>
              </a:lnSpc>
              <a:spcBef>
                <a:spcPts val="0"/>
              </a:spcBef>
              <a:spcAft>
                <a:spcPts val="1200"/>
              </a:spcAft>
            </a:pPr>
            <a:r>
              <a:rPr lang="en-GB" sz="2300" dirty="0"/>
              <a:t>Orders made in any country which is a party to the Hague or European Conventions are recognised and then enforceable in any other Convention country.</a:t>
            </a:r>
          </a:p>
          <a:p>
            <a:pPr>
              <a:lnSpc>
                <a:spcPct val="80000"/>
              </a:lnSpc>
              <a:spcBef>
                <a:spcPts val="0"/>
              </a:spcBef>
              <a:spcAft>
                <a:spcPts val="1200"/>
              </a:spcAft>
            </a:pPr>
            <a:r>
              <a:rPr lang="en-GB" sz="2300" dirty="0"/>
              <a:t>Non-convention countries may refuse to make inconsistent orders, or may refuse to hear the case and refer it back to this jurisdiction. </a:t>
            </a:r>
          </a:p>
          <a:p>
            <a:pPr>
              <a:lnSpc>
                <a:spcPct val="80000"/>
              </a:lnSpc>
              <a:spcBef>
                <a:spcPts val="0"/>
              </a:spcBef>
              <a:spcAft>
                <a:spcPts val="1200"/>
              </a:spcAft>
            </a:pPr>
            <a:endParaRPr lang="en-US" sz="2300" dirty="0"/>
          </a:p>
        </p:txBody>
      </p:sp>
    </p:spTree>
    <p:extLst>
      <p:ext uri="{BB962C8B-B14F-4D97-AF65-F5344CB8AC3E}">
        <p14:creationId xmlns:p14="http://schemas.microsoft.com/office/powerpoint/2010/main" val="411166397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203B-AC6F-C940-A6D5-1386FB34124E}"/>
              </a:ext>
            </a:extLst>
          </p:cNvPr>
          <p:cNvSpPr>
            <a:spLocks noGrp="1"/>
          </p:cNvSpPr>
          <p:nvPr>
            <p:ph type="title"/>
          </p:nvPr>
        </p:nvSpPr>
        <p:spPr>
          <a:xfrm>
            <a:off x="457199" y="81695"/>
            <a:ext cx="5343900" cy="718800"/>
          </a:xfrm>
        </p:spPr>
        <p:txBody>
          <a:bodyPr/>
          <a:lstStyle/>
          <a:p>
            <a:r>
              <a:rPr lang="en-US" dirty="0"/>
              <a:t>Who can apply to enforce?</a:t>
            </a:r>
          </a:p>
        </p:txBody>
      </p:sp>
      <p:sp>
        <p:nvSpPr>
          <p:cNvPr id="3" name="Text Placeholder 2">
            <a:extLst>
              <a:ext uri="{FF2B5EF4-FFF2-40B4-BE49-F238E27FC236}">
                <a16:creationId xmlns:a16="http://schemas.microsoft.com/office/drawing/2014/main" id="{7DDE6CFB-F7B6-B547-A0F1-01DB5B173B6E}"/>
              </a:ext>
            </a:extLst>
          </p:cNvPr>
          <p:cNvSpPr>
            <a:spLocks noGrp="1"/>
          </p:cNvSpPr>
          <p:nvPr>
            <p:ph type="body" idx="1"/>
          </p:nvPr>
        </p:nvSpPr>
        <p:spPr>
          <a:xfrm>
            <a:off x="457199" y="938807"/>
            <a:ext cx="6089598" cy="2415976"/>
          </a:xfrm>
        </p:spPr>
        <p:txBody>
          <a:bodyPr>
            <a:noAutofit/>
          </a:bodyPr>
          <a:lstStyle/>
          <a:p>
            <a:pPr marL="114300" indent="0">
              <a:lnSpc>
                <a:spcPct val="85000"/>
              </a:lnSpc>
              <a:spcBef>
                <a:spcPts val="0"/>
              </a:spcBef>
              <a:spcAft>
                <a:spcPts val="1200"/>
              </a:spcAft>
              <a:buNone/>
            </a:pPr>
            <a:r>
              <a:rPr lang="en-US" sz="2300" b="1" dirty="0"/>
              <a:t>S.11J(5) CA 89 </a:t>
            </a:r>
            <a:r>
              <a:rPr lang="en-US" sz="2300" dirty="0"/>
              <a:t>only on an application by:</a:t>
            </a:r>
          </a:p>
          <a:p>
            <a:pPr>
              <a:lnSpc>
                <a:spcPct val="85000"/>
              </a:lnSpc>
              <a:spcBef>
                <a:spcPts val="0"/>
              </a:spcBef>
              <a:spcAft>
                <a:spcPts val="1200"/>
              </a:spcAft>
            </a:pPr>
            <a:r>
              <a:rPr lang="en-US" sz="2300" dirty="0"/>
              <a:t>(a) </a:t>
            </a:r>
            <a:r>
              <a:rPr lang="en-GB" sz="2300" dirty="0"/>
              <a:t>a person with whom the child concerned lives or is to live</a:t>
            </a:r>
          </a:p>
          <a:p>
            <a:pPr>
              <a:lnSpc>
                <a:spcPct val="85000"/>
              </a:lnSpc>
              <a:spcBef>
                <a:spcPts val="0"/>
              </a:spcBef>
              <a:spcAft>
                <a:spcPts val="1200"/>
              </a:spcAft>
            </a:pPr>
            <a:r>
              <a:rPr lang="en-GB" sz="2300" dirty="0"/>
              <a:t>(b) a person whose contact with the child concerned is provided for in the CAO</a:t>
            </a:r>
          </a:p>
          <a:p>
            <a:pPr>
              <a:lnSpc>
                <a:spcPct val="85000"/>
              </a:lnSpc>
              <a:spcBef>
                <a:spcPts val="0"/>
              </a:spcBef>
              <a:spcAft>
                <a:spcPts val="1200"/>
              </a:spcAft>
            </a:pPr>
            <a:r>
              <a:rPr lang="en-GB" sz="2300" dirty="0"/>
              <a:t>(c) any individual subject to a condition under </a:t>
            </a:r>
            <a:r>
              <a:rPr lang="en-GB" sz="2300" b="1" dirty="0"/>
              <a:t>s.11(7)(b)</a:t>
            </a:r>
            <a:r>
              <a:rPr lang="en-GB" sz="2300" dirty="0"/>
              <a:t> or an activity condition imposed by the CAO</a:t>
            </a:r>
          </a:p>
          <a:p>
            <a:pPr>
              <a:lnSpc>
                <a:spcPct val="85000"/>
              </a:lnSpc>
              <a:spcBef>
                <a:spcPts val="0"/>
              </a:spcBef>
              <a:spcAft>
                <a:spcPts val="1200"/>
              </a:spcAft>
            </a:pPr>
            <a:r>
              <a:rPr lang="en-GB" sz="2300" dirty="0"/>
              <a:t>(d) the child concerned, with leave of the Court.</a:t>
            </a:r>
            <a:endParaRPr lang="en-US" sz="2300" dirty="0"/>
          </a:p>
        </p:txBody>
      </p:sp>
    </p:spTree>
    <p:extLst>
      <p:ext uri="{BB962C8B-B14F-4D97-AF65-F5344CB8AC3E}">
        <p14:creationId xmlns:p14="http://schemas.microsoft.com/office/powerpoint/2010/main" val="181864475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DD26-D608-B046-9371-A1BE91CC14A6}"/>
              </a:ext>
            </a:extLst>
          </p:cNvPr>
          <p:cNvSpPr>
            <a:spLocks noGrp="1"/>
          </p:cNvSpPr>
          <p:nvPr>
            <p:ph type="title"/>
          </p:nvPr>
        </p:nvSpPr>
        <p:spPr>
          <a:xfrm>
            <a:off x="457199" y="-44510"/>
            <a:ext cx="5860473" cy="700798"/>
          </a:xfrm>
        </p:spPr>
        <p:txBody>
          <a:bodyPr/>
          <a:lstStyle/>
          <a:p>
            <a:r>
              <a:rPr lang="en-US" dirty="0"/>
              <a:t>Considerations upon application</a:t>
            </a:r>
          </a:p>
        </p:txBody>
      </p:sp>
      <p:sp>
        <p:nvSpPr>
          <p:cNvPr id="3" name="Text Placeholder 2">
            <a:extLst>
              <a:ext uri="{FF2B5EF4-FFF2-40B4-BE49-F238E27FC236}">
                <a16:creationId xmlns:a16="http://schemas.microsoft.com/office/drawing/2014/main" id="{437E2A1D-8309-3444-8842-CCC3377B0EDD}"/>
              </a:ext>
            </a:extLst>
          </p:cNvPr>
          <p:cNvSpPr>
            <a:spLocks noGrp="1"/>
          </p:cNvSpPr>
          <p:nvPr>
            <p:ph type="body" idx="1"/>
          </p:nvPr>
        </p:nvSpPr>
        <p:spPr>
          <a:xfrm>
            <a:off x="457199" y="748496"/>
            <a:ext cx="6580415" cy="4013396"/>
          </a:xfrm>
        </p:spPr>
        <p:txBody>
          <a:bodyPr>
            <a:noAutofit/>
          </a:bodyPr>
          <a:lstStyle/>
          <a:p>
            <a:pPr marL="114300" indent="0" fontAlgn="base">
              <a:lnSpc>
                <a:spcPct val="85000"/>
              </a:lnSpc>
              <a:spcBef>
                <a:spcPts val="0"/>
              </a:spcBef>
              <a:spcAft>
                <a:spcPts val="1000"/>
              </a:spcAft>
              <a:buNone/>
            </a:pPr>
            <a:r>
              <a:rPr lang="en-GB" sz="2300" b="1" dirty="0"/>
              <a:t>FPR PD12B 21.1</a:t>
            </a:r>
            <a:r>
              <a:rPr lang="en-GB" sz="2300" dirty="0"/>
              <a:t> - On any application for enforcement of a child arrangements order, the court shall consider:</a:t>
            </a:r>
          </a:p>
          <a:p>
            <a:pPr fontAlgn="base">
              <a:lnSpc>
                <a:spcPct val="85000"/>
              </a:lnSpc>
              <a:spcBef>
                <a:spcPts val="0"/>
              </a:spcBef>
              <a:spcAft>
                <a:spcPts val="1000"/>
              </a:spcAft>
            </a:pPr>
            <a:r>
              <a:rPr lang="en-GB" sz="2300" dirty="0"/>
              <a:t>whether the relevant facts are agreed, or whether it is necessary to conduct a hearing to establish the facts</a:t>
            </a:r>
          </a:p>
          <a:p>
            <a:pPr fontAlgn="base">
              <a:lnSpc>
                <a:spcPct val="85000"/>
              </a:lnSpc>
              <a:spcBef>
                <a:spcPts val="0"/>
              </a:spcBef>
              <a:spcAft>
                <a:spcPts val="1000"/>
              </a:spcAft>
            </a:pPr>
            <a:r>
              <a:rPr lang="en-GB" sz="2300" dirty="0"/>
              <a:t>reasons for any non-compliance</a:t>
            </a:r>
          </a:p>
          <a:p>
            <a:pPr fontAlgn="base">
              <a:lnSpc>
                <a:spcPct val="85000"/>
              </a:lnSpc>
              <a:spcBef>
                <a:spcPts val="0"/>
              </a:spcBef>
              <a:spcAft>
                <a:spcPts val="1000"/>
              </a:spcAft>
            </a:pPr>
            <a:r>
              <a:rPr lang="en-GB" sz="2300" dirty="0"/>
              <a:t>how the wishes and feelings of the child are to be ascertained</a:t>
            </a:r>
          </a:p>
          <a:p>
            <a:pPr fontAlgn="base">
              <a:lnSpc>
                <a:spcPct val="85000"/>
              </a:lnSpc>
              <a:spcBef>
                <a:spcPts val="0"/>
              </a:spcBef>
              <a:spcAft>
                <a:spcPts val="1000"/>
              </a:spcAft>
            </a:pPr>
            <a:r>
              <a:rPr lang="en-GB" sz="2300" dirty="0"/>
              <a:t>whether advice is required from Cafcass on the appropriate way forward</a:t>
            </a:r>
          </a:p>
        </p:txBody>
      </p:sp>
    </p:spTree>
    <p:extLst>
      <p:ext uri="{BB962C8B-B14F-4D97-AF65-F5344CB8AC3E}">
        <p14:creationId xmlns:p14="http://schemas.microsoft.com/office/powerpoint/2010/main" val="172740766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DD26-D608-B046-9371-A1BE91CC14A6}"/>
              </a:ext>
            </a:extLst>
          </p:cNvPr>
          <p:cNvSpPr>
            <a:spLocks noGrp="1"/>
          </p:cNvSpPr>
          <p:nvPr>
            <p:ph type="title"/>
          </p:nvPr>
        </p:nvSpPr>
        <p:spPr>
          <a:xfrm>
            <a:off x="457199" y="247482"/>
            <a:ext cx="5860473" cy="700798"/>
          </a:xfrm>
        </p:spPr>
        <p:txBody>
          <a:bodyPr/>
          <a:lstStyle/>
          <a:p>
            <a:r>
              <a:rPr lang="en-US" dirty="0"/>
              <a:t>Considerations upon application</a:t>
            </a:r>
          </a:p>
        </p:txBody>
      </p:sp>
      <p:sp>
        <p:nvSpPr>
          <p:cNvPr id="3" name="Text Placeholder 2">
            <a:extLst>
              <a:ext uri="{FF2B5EF4-FFF2-40B4-BE49-F238E27FC236}">
                <a16:creationId xmlns:a16="http://schemas.microsoft.com/office/drawing/2014/main" id="{437E2A1D-8309-3444-8842-CCC3377B0EDD}"/>
              </a:ext>
            </a:extLst>
          </p:cNvPr>
          <p:cNvSpPr>
            <a:spLocks noGrp="1"/>
          </p:cNvSpPr>
          <p:nvPr>
            <p:ph type="body" idx="1"/>
          </p:nvPr>
        </p:nvSpPr>
        <p:spPr>
          <a:xfrm>
            <a:off x="457199" y="1101960"/>
            <a:ext cx="6580415" cy="4013396"/>
          </a:xfrm>
        </p:spPr>
        <p:txBody>
          <a:bodyPr>
            <a:noAutofit/>
          </a:bodyPr>
          <a:lstStyle/>
          <a:p>
            <a:pPr fontAlgn="base">
              <a:spcBef>
                <a:spcPts val="0"/>
              </a:spcBef>
              <a:spcAft>
                <a:spcPts val="1800"/>
              </a:spcAft>
            </a:pPr>
            <a:r>
              <a:rPr lang="en-GB" dirty="0"/>
              <a:t>assess and manage any risks of making further or other CAOs</a:t>
            </a:r>
          </a:p>
          <a:p>
            <a:pPr fontAlgn="base">
              <a:spcBef>
                <a:spcPts val="0"/>
              </a:spcBef>
              <a:spcAft>
                <a:spcPts val="1800"/>
              </a:spcAft>
            </a:pPr>
            <a:r>
              <a:rPr lang="en-GB" dirty="0"/>
              <a:t>whether a SPIP or referral for dispute resolution is appropriate</a:t>
            </a:r>
          </a:p>
          <a:p>
            <a:pPr fontAlgn="base">
              <a:spcBef>
                <a:spcPts val="0"/>
              </a:spcBef>
              <a:spcAft>
                <a:spcPts val="1800"/>
              </a:spcAft>
            </a:pPr>
            <a:r>
              <a:rPr lang="en-GB" dirty="0"/>
              <a:t>whether an enforcement order may be appropriate, and</a:t>
            </a:r>
          </a:p>
          <a:p>
            <a:pPr>
              <a:spcBef>
                <a:spcPts val="0"/>
              </a:spcBef>
              <a:spcAft>
                <a:spcPts val="1800"/>
              </a:spcAft>
            </a:pPr>
            <a:r>
              <a:rPr lang="en-GB" dirty="0"/>
              <a:t>the welfare checklist.</a:t>
            </a:r>
            <a:endParaRPr lang="en-US" dirty="0"/>
          </a:p>
        </p:txBody>
      </p:sp>
    </p:spTree>
    <p:extLst>
      <p:ext uri="{BB962C8B-B14F-4D97-AF65-F5344CB8AC3E}">
        <p14:creationId xmlns:p14="http://schemas.microsoft.com/office/powerpoint/2010/main" val="211270178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2B37-80D3-CD47-922C-41955099F4CE}"/>
              </a:ext>
            </a:extLst>
          </p:cNvPr>
          <p:cNvSpPr>
            <a:spLocks noGrp="1"/>
          </p:cNvSpPr>
          <p:nvPr>
            <p:ph type="title"/>
          </p:nvPr>
        </p:nvSpPr>
        <p:spPr>
          <a:xfrm>
            <a:off x="457200" y="303367"/>
            <a:ext cx="5343900" cy="718800"/>
          </a:xfrm>
        </p:spPr>
        <p:txBody>
          <a:bodyPr/>
          <a:lstStyle/>
          <a:p>
            <a:r>
              <a:rPr lang="en-US" dirty="0"/>
              <a:t>Gatekeepers</a:t>
            </a:r>
          </a:p>
        </p:txBody>
      </p:sp>
      <p:sp>
        <p:nvSpPr>
          <p:cNvPr id="3" name="Text Placeholder 2">
            <a:extLst>
              <a:ext uri="{FF2B5EF4-FFF2-40B4-BE49-F238E27FC236}">
                <a16:creationId xmlns:a16="http://schemas.microsoft.com/office/drawing/2014/main" id="{2B1F06EF-32F4-1D47-A582-E64F9D7375BD}"/>
              </a:ext>
            </a:extLst>
          </p:cNvPr>
          <p:cNvSpPr>
            <a:spLocks noGrp="1"/>
          </p:cNvSpPr>
          <p:nvPr>
            <p:ph type="body" idx="1"/>
          </p:nvPr>
        </p:nvSpPr>
        <p:spPr>
          <a:xfrm>
            <a:off x="457200" y="1421049"/>
            <a:ext cx="6028124" cy="3441895"/>
          </a:xfrm>
        </p:spPr>
        <p:txBody>
          <a:bodyPr>
            <a:normAutofit/>
          </a:bodyPr>
          <a:lstStyle/>
          <a:p>
            <a:r>
              <a:rPr lang="en-GB" dirty="0"/>
              <a:t>List before the previously allocated judge </a:t>
            </a:r>
            <a:r>
              <a:rPr lang="en-GB" u="sng" dirty="0"/>
              <a:t>within 20 working days </a:t>
            </a:r>
            <a:r>
              <a:rPr lang="en-GB" dirty="0"/>
              <a:t>of issue; enforcement cases should be concluded without delay (</a:t>
            </a:r>
            <a:r>
              <a:rPr lang="en-GB" b="1" dirty="0"/>
              <a:t>FPR PD12B 21.2</a:t>
            </a:r>
            <a:r>
              <a:rPr lang="en-GB" dirty="0"/>
              <a:t>);</a:t>
            </a:r>
          </a:p>
          <a:p>
            <a:pPr marL="114300" indent="0">
              <a:buNone/>
            </a:pPr>
            <a:endParaRPr lang="en-GB" dirty="0"/>
          </a:p>
          <a:p>
            <a:r>
              <a:rPr lang="en-GB" dirty="0"/>
              <a:t>If issued 3+ months after the order, safeguarding checks shall be ordered.</a:t>
            </a:r>
          </a:p>
          <a:p>
            <a:endParaRPr lang="en-US" dirty="0"/>
          </a:p>
        </p:txBody>
      </p:sp>
    </p:spTree>
    <p:extLst>
      <p:ext uri="{BB962C8B-B14F-4D97-AF65-F5344CB8AC3E}">
        <p14:creationId xmlns:p14="http://schemas.microsoft.com/office/powerpoint/2010/main" val="310716287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D889-FFBB-FF48-9989-7E65C80E9BC0}"/>
              </a:ext>
            </a:extLst>
          </p:cNvPr>
          <p:cNvSpPr>
            <a:spLocks noGrp="1"/>
          </p:cNvSpPr>
          <p:nvPr>
            <p:ph type="title"/>
          </p:nvPr>
        </p:nvSpPr>
        <p:spPr>
          <a:xfrm>
            <a:off x="440870" y="16329"/>
            <a:ext cx="5343900" cy="718800"/>
          </a:xfrm>
        </p:spPr>
        <p:txBody>
          <a:bodyPr/>
          <a:lstStyle/>
          <a:p>
            <a:r>
              <a:rPr lang="en-US" dirty="0"/>
              <a:t>Breach of CAO</a:t>
            </a:r>
          </a:p>
        </p:txBody>
      </p:sp>
      <p:sp>
        <p:nvSpPr>
          <p:cNvPr id="3" name="Text Placeholder 2">
            <a:extLst>
              <a:ext uri="{FF2B5EF4-FFF2-40B4-BE49-F238E27FC236}">
                <a16:creationId xmlns:a16="http://schemas.microsoft.com/office/drawing/2014/main" id="{93D963C0-E1F4-6943-8AAE-E6DB6FE7B548}"/>
              </a:ext>
            </a:extLst>
          </p:cNvPr>
          <p:cNvSpPr>
            <a:spLocks noGrp="1"/>
          </p:cNvSpPr>
          <p:nvPr>
            <p:ph type="body" idx="1"/>
          </p:nvPr>
        </p:nvSpPr>
        <p:spPr>
          <a:xfrm>
            <a:off x="146957" y="819653"/>
            <a:ext cx="6743700" cy="4196424"/>
          </a:xfrm>
        </p:spPr>
        <p:txBody>
          <a:bodyPr>
            <a:noAutofit/>
          </a:bodyPr>
          <a:lstStyle/>
          <a:p>
            <a:pPr>
              <a:lnSpc>
                <a:spcPct val="80000"/>
              </a:lnSpc>
              <a:spcBef>
                <a:spcPts val="0"/>
              </a:spcBef>
              <a:spcAft>
                <a:spcPts val="1200"/>
              </a:spcAft>
            </a:pPr>
            <a:r>
              <a:rPr lang="en-US" sz="2200" dirty="0"/>
              <a:t>The Court must be satisfied </a:t>
            </a:r>
            <a:r>
              <a:rPr lang="en-US" sz="2200" u="sng" dirty="0"/>
              <a:t>beyond reasonable doubt </a:t>
            </a:r>
            <a:r>
              <a:rPr lang="en-US" sz="2200" dirty="0"/>
              <a:t>that a person has failed to comply (</a:t>
            </a:r>
            <a:r>
              <a:rPr lang="en-US" sz="2200" b="1" dirty="0"/>
              <a:t>s.11J(2) CA 89</a:t>
            </a:r>
            <a:r>
              <a:rPr lang="en-US" sz="2200" dirty="0"/>
              <a:t>).</a:t>
            </a:r>
          </a:p>
          <a:p>
            <a:pPr>
              <a:lnSpc>
                <a:spcPct val="80000"/>
              </a:lnSpc>
              <a:spcBef>
                <a:spcPts val="0"/>
              </a:spcBef>
              <a:spcAft>
                <a:spcPts val="1200"/>
              </a:spcAft>
            </a:pPr>
            <a:r>
              <a:rPr lang="en-US" sz="2200" dirty="0"/>
              <a:t>The Court may not make an EO if satisfied the person had a reasonable excuse (</a:t>
            </a:r>
            <a:r>
              <a:rPr lang="en-US" sz="2200" b="1" dirty="0"/>
              <a:t>s.11J(3)</a:t>
            </a:r>
            <a:r>
              <a:rPr lang="en-US" sz="2200" dirty="0"/>
              <a:t>).</a:t>
            </a:r>
          </a:p>
          <a:p>
            <a:pPr>
              <a:lnSpc>
                <a:spcPct val="80000"/>
              </a:lnSpc>
              <a:spcBef>
                <a:spcPts val="0"/>
              </a:spcBef>
              <a:spcAft>
                <a:spcPts val="1200"/>
              </a:spcAft>
            </a:pPr>
            <a:r>
              <a:rPr lang="en-US" sz="2200" dirty="0"/>
              <a:t>Burden of proof as to ‘reasonable excuse’ lies on the person in breach, on the balance of probabilities (</a:t>
            </a:r>
            <a:r>
              <a:rPr lang="en-US" sz="2200" b="1" dirty="0"/>
              <a:t>s.11J(4)</a:t>
            </a:r>
            <a:r>
              <a:rPr lang="en-US" sz="2200" dirty="0"/>
              <a:t>).</a:t>
            </a:r>
            <a:endParaRPr lang="en-GB" sz="2200" dirty="0"/>
          </a:p>
          <a:p>
            <a:pPr>
              <a:lnSpc>
                <a:spcPct val="80000"/>
              </a:lnSpc>
              <a:spcBef>
                <a:spcPts val="0"/>
              </a:spcBef>
              <a:spcAft>
                <a:spcPts val="1200"/>
              </a:spcAft>
            </a:pPr>
            <a:r>
              <a:rPr lang="en-GB" sz="2200" dirty="0"/>
              <a:t>An obligation to ‘make the child available to spend time with’: does not place the primary carer in breach of the order if the child refuses to co-operate (</a:t>
            </a:r>
            <a:r>
              <a:rPr lang="en-GB" sz="2200" b="1" i="1" dirty="0"/>
              <a:t>Re L-W (Enforcement and Committal: Contact); CPL v CH-W and Others</a:t>
            </a:r>
            <a:r>
              <a:rPr lang="en-GB" sz="2200" b="1" dirty="0"/>
              <a:t> </a:t>
            </a:r>
            <a:r>
              <a:rPr lang="en-GB" sz="2200" b="1" i="1" dirty="0">
                <a:hlinkClick r:id="rId3"/>
              </a:rPr>
              <a:t>[2011] 1 FLR 1095</a:t>
            </a:r>
            <a:r>
              <a:rPr lang="en-GB" sz="2200" b="1" i="1" dirty="0"/>
              <a:t>, CA</a:t>
            </a:r>
            <a:r>
              <a:rPr lang="en-GB" sz="2200" dirty="0"/>
              <a:t>). </a:t>
            </a:r>
          </a:p>
          <a:p>
            <a:pPr>
              <a:lnSpc>
                <a:spcPct val="80000"/>
              </a:lnSpc>
              <a:spcBef>
                <a:spcPts val="0"/>
              </a:spcBef>
              <a:spcAft>
                <a:spcPts val="1200"/>
              </a:spcAft>
            </a:pPr>
            <a:endParaRPr lang="en-US" sz="2200" dirty="0"/>
          </a:p>
          <a:p>
            <a:pPr>
              <a:lnSpc>
                <a:spcPct val="80000"/>
              </a:lnSpc>
              <a:spcBef>
                <a:spcPts val="0"/>
              </a:spcBef>
              <a:spcAft>
                <a:spcPts val="1200"/>
              </a:spcAft>
            </a:pPr>
            <a:endParaRPr lang="en-US" sz="2200" dirty="0"/>
          </a:p>
          <a:p>
            <a:pPr>
              <a:lnSpc>
                <a:spcPct val="80000"/>
              </a:lnSpc>
              <a:spcBef>
                <a:spcPts val="0"/>
              </a:spcBef>
              <a:spcAft>
                <a:spcPts val="1200"/>
              </a:spcAft>
            </a:pPr>
            <a:endParaRPr lang="en-US" sz="2200" dirty="0"/>
          </a:p>
          <a:p>
            <a:pPr>
              <a:lnSpc>
                <a:spcPct val="80000"/>
              </a:lnSpc>
              <a:spcBef>
                <a:spcPts val="0"/>
              </a:spcBef>
              <a:spcAft>
                <a:spcPts val="1200"/>
              </a:spcAft>
            </a:pPr>
            <a:endParaRPr lang="en-US" sz="2200" dirty="0"/>
          </a:p>
        </p:txBody>
      </p:sp>
    </p:spTree>
    <p:extLst>
      <p:ext uri="{BB962C8B-B14F-4D97-AF65-F5344CB8AC3E}">
        <p14:creationId xmlns:p14="http://schemas.microsoft.com/office/powerpoint/2010/main" val="726895865"/>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7B51-DE5C-3449-88CB-14CC6A4101BF}"/>
              </a:ext>
            </a:extLst>
          </p:cNvPr>
          <p:cNvSpPr>
            <a:spLocks noGrp="1"/>
          </p:cNvSpPr>
          <p:nvPr>
            <p:ph type="title"/>
          </p:nvPr>
        </p:nvSpPr>
        <p:spPr>
          <a:xfrm>
            <a:off x="457199" y="46664"/>
            <a:ext cx="5343900" cy="718800"/>
          </a:xfrm>
        </p:spPr>
        <p:txBody>
          <a:bodyPr/>
          <a:lstStyle/>
          <a:p>
            <a:r>
              <a:rPr lang="en-US" dirty="0"/>
              <a:t>Range of Powers</a:t>
            </a:r>
          </a:p>
        </p:txBody>
      </p:sp>
      <p:sp>
        <p:nvSpPr>
          <p:cNvPr id="3" name="Text Placeholder 2">
            <a:extLst>
              <a:ext uri="{FF2B5EF4-FFF2-40B4-BE49-F238E27FC236}">
                <a16:creationId xmlns:a16="http://schemas.microsoft.com/office/drawing/2014/main" id="{15D9C3C4-A0C5-6E42-85B8-7BF14DC95E7E}"/>
              </a:ext>
            </a:extLst>
          </p:cNvPr>
          <p:cNvSpPr>
            <a:spLocks noGrp="1"/>
          </p:cNvSpPr>
          <p:nvPr>
            <p:ph type="body" idx="1"/>
          </p:nvPr>
        </p:nvSpPr>
        <p:spPr>
          <a:xfrm>
            <a:off x="457199" y="843731"/>
            <a:ext cx="6112650" cy="3709059"/>
          </a:xfrm>
        </p:spPr>
        <p:txBody>
          <a:bodyPr>
            <a:noAutofit/>
          </a:bodyPr>
          <a:lstStyle/>
          <a:p>
            <a:pPr marL="114300" indent="0">
              <a:lnSpc>
                <a:spcPct val="90000"/>
              </a:lnSpc>
              <a:buNone/>
            </a:pPr>
            <a:r>
              <a:rPr lang="en-US" sz="2000" b="1" dirty="0"/>
              <a:t>FPR PD12B 21.6</a:t>
            </a:r>
          </a:p>
          <a:p>
            <a:pPr fontAlgn="base">
              <a:lnSpc>
                <a:spcPct val="90000"/>
              </a:lnSpc>
            </a:pPr>
            <a:r>
              <a:rPr lang="en-GB" sz="2000" dirty="0"/>
              <a:t>(a) referral of the parents to a SPIP, or mediation</a:t>
            </a:r>
          </a:p>
          <a:p>
            <a:pPr fontAlgn="base">
              <a:lnSpc>
                <a:spcPct val="90000"/>
              </a:lnSpc>
            </a:pPr>
            <a:r>
              <a:rPr lang="en-GB" sz="2000" dirty="0"/>
              <a:t>(b) variation of the child arrangements order (including a more defined order and/or reconsidering the contact provision or the living arrangements of the child)</a:t>
            </a:r>
          </a:p>
          <a:p>
            <a:pPr fontAlgn="base">
              <a:lnSpc>
                <a:spcPct val="90000"/>
              </a:lnSpc>
            </a:pPr>
            <a:r>
              <a:rPr lang="en-GB" sz="2000" dirty="0"/>
              <a:t>(c) an enforcement order or suspended enforcement order (unpaid work) (</a:t>
            </a:r>
            <a:r>
              <a:rPr lang="en-GB" sz="2000" b="1" dirty="0"/>
              <a:t>s.11J CA 89</a:t>
            </a:r>
            <a:r>
              <a:rPr lang="en-GB" sz="2000" dirty="0"/>
              <a:t>)</a:t>
            </a:r>
          </a:p>
          <a:p>
            <a:pPr fontAlgn="base">
              <a:lnSpc>
                <a:spcPct val="90000"/>
              </a:lnSpc>
            </a:pPr>
            <a:r>
              <a:rPr lang="en-GB" sz="2000" dirty="0"/>
              <a:t>(d) an order for compensation for financial loss (</a:t>
            </a:r>
            <a:r>
              <a:rPr lang="en-GB" sz="2000" b="1" dirty="0"/>
              <a:t>s.11O CA 89</a:t>
            </a:r>
            <a:r>
              <a:rPr lang="en-GB" sz="2000" dirty="0"/>
              <a:t>)</a:t>
            </a:r>
          </a:p>
          <a:p>
            <a:pPr fontAlgn="base">
              <a:lnSpc>
                <a:spcPct val="90000"/>
              </a:lnSpc>
            </a:pPr>
            <a:r>
              <a:rPr lang="en-GB" sz="2000" dirty="0"/>
              <a:t>(e) committal to prison; or</a:t>
            </a:r>
          </a:p>
          <a:p>
            <a:pPr fontAlgn="base">
              <a:lnSpc>
                <a:spcPct val="90000"/>
              </a:lnSpc>
            </a:pPr>
            <a:r>
              <a:rPr lang="en-GB" sz="2000" dirty="0"/>
              <a:t>(f) a fine.</a:t>
            </a:r>
          </a:p>
        </p:txBody>
      </p:sp>
    </p:spTree>
    <p:extLst>
      <p:ext uri="{BB962C8B-B14F-4D97-AF65-F5344CB8AC3E}">
        <p14:creationId xmlns:p14="http://schemas.microsoft.com/office/powerpoint/2010/main" val="397531445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CBCE-AEAC-B742-BFC8-793171A59B80}"/>
              </a:ext>
            </a:extLst>
          </p:cNvPr>
          <p:cNvSpPr>
            <a:spLocks noGrp="1"/>
          </p:cNvSpPr>
          <p:nvPr>
            <p:ph type="title"/>
          </p:nvPr>
        </p:nvSpPr>
        <p:spPr>
          <a:xfrm>
            <a:off x="457200" y="380207"/>
            <a:ext cx="5343900" cy="718800"/>
          </a:xfrm>
        </p:spPr>
        <p:txBody>
          <a:bodyPr/>
          <a:lstStyle/>
          <a:p>
            <a:r>
              <a:rPr lang="en-US" dirty="0"/>
              <a:t>Variation of CAO</a:t>
            </a:r>
          </a:p>
        </p:txBody>
      </p:sp>
      <p:sp>
        <p:nvSpPr>
          <p:cNvPr id="3" name="Text Placeholder 2">
            <a:extLst>
              <a:ext uri="{FF2B5EF4-FFF2-40B4-BE49-F238E27FC236}">
                <a16:creationId xmlns:a16="http://schemas.microsoft.com/office/drawing/2014/main" id="{86C05BCA-A2CA-F24B-95AD-9B15DB6AE267}"/>
              </a:ext>
            </a:extLst>
          </p:cNvPr>
          <p:cNvSpPr>
            <a:spLocks noGrp="1"/>
          </p:cNvSpPr>
          <p:nvPr>
            <p:ph type="body" idx="1"/>
          </p:nvPr>
        </p:nvSpPr>
        <p:spPr>
          <a:xfrm>
            <a:off x="457199" y="1421050"/>
            <a:ext cx="5782236" cy="2885400"/>
          </a:xfrm>
        </p:spPr>
        <p:txBody>
          <a:bodyPr>
            <a:normAutofit/>
          </a:bodyPr>
          <a:lstStyle/>
          <a:p>
            <a:pPr>
              <a:spcBef>
                <a:spcPts val="0"/>
              </a:spcBef>
              <a:spcAft>
                <a:spcPts val="1800"/>
              </a:spcAft>
            </a:pPr>
            <a:r>
              <a:rPr lang="en-US" sz="2600" dirty="0"/>
              <a:t>More defined arrangements.</a:t>
            </a:r>
          </a:p>
          <a:p>
            <a:pPr>
              <a:spcBef>
                <a:spcPts val="0"/>
              </a:spcBef>
              <a:spcAft>
                <a:spcPts val="1800"/>
              </a:spcAft>
            </a:pPr>
            <a:r>
              <a:rPr lang="en-US" sz="2600" dirty="0"/>
              <a:t>An activity direction (</a:t>
            </a:r>
            <a:r>
              <a:rPr lang="en-US" sz="2600" b="1" dirty="0"/>
              <a:t>s.11A (2B) CA 89</a:t>
            </a:r>
            <a:r>
              <a:rPr lang="en-US" sz="2600" dirty="0"/>
              <a:t>) (*see Activity Direction slide above).</a:t>
            </a:r>
          </a:p>
          <a:p>
            <a:pPr>
              <a:spcBef>
                <a:spcPts val="0"/>
              </a:spcBef>
              <a:spcAft>
                <a:spcPts val="1800"/>
              </a:spcAft>
            </a:pPr>
            <a:r>
              <a:rPr lang="en-US" sz="2600" dirty="0"/>
              <a:t>Change of living arrangements, or a suspended live with order.</a:t>
            </a:r>
          </a:p>
          <a:p>
            <a:pPr>
              <a:spcBef>
                <a:spcPts val="0"/>
              </a:spcBef>
              <a:spcAft>
                <a:spcPts val="1800"/>
              </a:spcAft>
            </a:pPr>
            <a:endParaRPr lang="en-US" sz="2600" dirty="0"/>
          </a:p>
        </p:txBody>
      </p:sp>
    </p:spTree>
    <p:extLst>
      <p:ext uri="{BB962C8B-B14F-4D97-AF65-F5344CB8AC3E}">
        <p14:creationId xmlns:p14="http://schemas.microsoft.com/office/powerpoint/2010/main" val="328295962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D5E2-37DF-8F4C-85CC-1E6F9EE66A1E}"/>
              </a:ext>
            </a:extLst>
          </p:cNvPr>
          <p:cNvSpPr>
            <a:spLocks noGrp="1"/>
          </p:cNvSpPr>
          <p:nvPr>
            <p:ph type="title"/>
          </p:nvPr>
        </p:nvSpPr>
        <p:spPr>
          <a:xfrm>
            <a:off x="341938" y="34427"/>
            <a:ext cx="7192109" cy="611701"/>
          </a:xfrm>
        </p:spPr>
        <p:txBody>
          <a:bodyPr/>
          <a:lstStyle/>
          <a:p>
            <a:r>
              <a:rPr lang="en-US" dirty="0"/>
              <a:t>Enforcement Order: Unpaid Work</a:t>
            </a:r>
          </a:p>
        </p:txBody>
      </p:sp>
      <p:sp>
        <p:nvSpPr>
          <p:cNvPr id="3" name="Text Placeholder 2">
            <a:extLst>
              <a:ext uri="{FF2B5EF4-FFF2-40B4-BE49-F238E27FC236}">
                <a16:creationId xmlns:a16="http://schemas.microsoft.com/office/drawing/2014/main" id="{CE0CA4BD-8EC7-6946-BF27-690EAF67388F}"/>
              </a:ext>
            </a:extLst>
          </p:cNvPr>
          <p:cNvSpPr>
            <a:spLocks noGrp="1"/>
          </p:cNvSpPr>
          <p:nvPr>
            <p:ph type="body" idx="1"/>
          </p:nvPr>
        </p:nvSpPr>
        <p:spPr>
          <a:xfrm>
            <a:off x="238205" y="784440"/>
            <a:ext cx="6569849" cy="3944124"/>
          </a:xfrm>
        </p:spPr>
        <p:txBody>
          <a:bodyPr>
            <a:noAutofit/>
          </a:bodyPr>
          <a:lstStyle/>
          <a:p>
            <a:pPr marL="114300" indent="0">
              <a:lnSpc>
                <a:spcPct val="80000"/>
              </a:lnSpc>
              <a:spcBef>
                <a:spcPts val="0"/>
              </a:spcBef>
              <a:spcAft>
                <a:spcPts val="1200"/>
              </a:spcAft>
              <a:buNone/>
            </a:pPr>
            <a:r>
              <a:rPr lang="en-US" sz="2000" dirty="0"/>
              <a:t>Factors to consider are set out in </a:t>
            </a:r>
            <a:r>
              <a:rPr lang="en-US" sz="2000" b="1" dirty="0"/>
              <a:t>s.11L and Sch A1, Pt I CA 89</a:t>
            </a:r>
            <a:r>
              <a:rPr lang="en-US" sz="2000" dirty="0"/>
              <a:t>:</a:t>
            </a:r>
          </a:p>
          <a:p>
            <a:pPr>
              <a:lnSpc>
                <a:spcPct val="80000"/>
              </a:lnSpc>
              <a:spcBef>
                <a:spcPts val="0"/>
              </a:spcBef>
              <a:spcAft>
                <a:spcPts val="1200"/>
              </a:spcAft>
            </a:pPr>
            <a:r>
              <a:rPr lang="en-US" sz="2000" dirty="0"/>
              <a:t>The Court must be satisfied that an EO is necessary to secure compliance with a CAO and the likely effect of the EO is proportionate to the seriousness of the breach.</a:t>
            </a:r>
          </a:p>
          <a:p>
            <a:pPr>
              <a:lnSpc>
                <a:spcPct val="80000"/>
              </a:lnSpc>
              <a:spcBef>
                <a:spcPts val="0"/>
              </a:spcBef>
              <a:spcAft>
                <a:spcPts val="1200"/>
              </a:spcAft>
            </a:pPr>
            <a:r>
              <a:rPr lang="en-US" sz="2000" dirty="0"/>
              <a:t>Consider whether unpaid work is available in the local justice area (between 40 and 200 hours).</a:t>
            </a:r>
          </a:p>
          <a:p>
            <a:pPr>
              <a:lnSpc>
                <a:spcPct val="80000"/>
              </a:lnSpc>
              <a:spcBef>
                <a:spcPts val="0"/>
              </a:spcBef>
              <a:spcAft>
                <a:spcPts val="1200"/>
              </a:spcAft>
            </a:pPr>
            <a:r>
              <a:rPr lang="en-US" sz="2000" dirty="0"/>
              <a:t>Obtain and consider information about the person and the likely effect of the EO on them (</a:t>
            </a:r>
            <a:r>
              <a:rPr lang="en-US" sz="2000" b="1" dirty="0"/>
              <a:t>s.11L(3)</a:t>
            </a:r>
            <a:r>
              <a:rPr lang="en-US" sz="2000" dirty="0"/>
              <a:t>). </a:t>
            </a:r>
          </a:p>
          <a:p>
            <a:pPr>
              <a:lnSpc>
                <a:spcPct val="80000"/>
              </a:lnSpc>
              <a:spcBef>
                <a:spcPts val="0"/>
              </a:spcBef>
              <a:spcAft>
                <a:spcPts val="1200"/>
              </a:spcAft>
            </a:pPr>
            <a:r>
              <a:rPr lang="en-US" sz="2000" dirty="0"/>
              <a:t>Consider asking Cafcass to report on the suitability of an EO.</a:t>
            </a:r>
          </a:p>
          <a:p>
            <a:pPr>
              <a:lnSpc>
                <a:spcPct val="80000"/>
              </a:lnSpc>
              <a:spcBef>
                <a:spcPts val="0"/>
              </a:spcBef>
              <a:spcAft>
                <a:spcPts val="1200"/>
              </a:spcAft>
            </a:pPr>
            <a:r>
              <a:rPr lang="en-US" sz="2000" dirty="0"/>
              <a:t>Consider the welfare of the child, although not paramount.</a:t>
            </a:r>
          </a:p>
          <a:p>
            <a:pPr>
              <a:lnSpc>
                <a:spcPct val="80000"/>
              </a:lnSpc>
              <a:spcBef>
                <a:spcPts val="0"/>
              </a:spcBef>
              <a:spcAft>
                <a:spcPts val="1200"/>
              </a:spcAft>
            </a:pPr>
            <a:endParaRPr lang="en-US" sz="2000" dirty="0"/>
          </a:p>
          <a:p>
            <a:pPr>
              <a:lnSpc>
                <a:spcPct val="80000"/>
              </a:lnSpc>
              <a:spcBef>
                <a:spcPts val="0"/>
              </a:spcBef>
              <a:spcAft>
                <a:spcPts val="1200"/>
              </a:spcAft>
            </a:pPr>
            <a:endParaRPr lang="en-US" sz="2000" dirty="0"/>
          </a:p>
        </p:txBody>
      </p:sp>
    </p:spTree>
    <p:extLst>
      <p:ext uri="{BB962C8B-B14F-4D97-AF65-F5344CB8AC3E}">
        <p14:creationId xmlns:p14="http://schemas.microsoft.com/office/powerpoint/2010/main" val="288521881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84A8-91B6-654C-8958-B1AB084A1C2D}"/>
              </a:ext>
            </a:extLst>
          </p:cNvPr>
          <p:cNvSpPr>
            <a:spLocks noGrp="1"/>
          </p:cNvSpPr>
          <p:nvPr>
            <p:ph type="title"/>
          </p:nvPr>
        </p:nvSpPr>
        <p:spPr/>
        <p:txBody>
          <a:bodyPr/>
          <a:lstStyle/>
          <a:p>
            <a:r>
              <a:rPr lang="en-US" dirty="0"/>
              <a:t>Today’s Agenda</a:t>
            </a:r>
          </a:p>
        </p:txBody>
      </p:sp>
      <p:sp>
        <p:nvSpPr>
          <p:cNvPr id="3" name="Text Placeholder 2">
            <a:extLst>
              <a:ext uri="{FF2B5EF4-FFF2-40B4-BE49-F238E27FC236}">
                <a16:creationId xmlns:a16="http://schemas.microsoft.com/office/drawing/2014/main" id="{59F427BC-DB82-F845-96E0-DD406E8959C0}"/>
              </a:ext>
            </a:extLst>
          </p:cNvPr>
          <p:cNvSpPr>
            <a:spLocks noGrp="1"/>
          </p:cNvSpPr>
          <p:nvPr>
            <p:ph type="body" idx="1"/>
          </p:nvPr>
        </p:nvSpPr>
        <p:spPr>
          <a:xfrm>
            <a:off x="457200" y="1421050"/>
            <a:ext cx="4583526" cy="2885400"/>
          </a:xfrm>
        </p:spPr>
        <p:txBody>
          <a:bodyPr/>
          <a:lstStyle/>
          <a:p>
            <a:r>
              <a:rPr lang="en-US" dirty="0"/>
              <a:t>Research</a:t>
            </a:r>
          </a:p>
          <a:p>
            <a:r>
              <a:rPr lang="en-US" dirty="0"/>
              <a:t>Enforceable orders</a:t>
            </a:r>
          </a:p>
          <a:p>
            <a:r>
              <a:rPr lang="en-US" dirty="0"/>
              <a:t>Enforcement procedure</a:t>
            </a:r>
          </a:p>
          <a:p>
            <a:r>
              <a:rPr lang="en-US" dirty="0"/>
              <a:t>Range of enforcement orders </a:t>
            </a:r>
          </a:p>
          <a:p>
            <a:r>
              <a:rPr lang="en-US" dirty="0"/>
              <a:t>Questions</a:t>
            </a:r>
          </a:p>
        </p:txBody>
      </p:sp>
    </p:spTree>
    <p:extLst>
      <p:ext uri="{BB962C8B-B14F-4D97-AF65-F5344CB8AC3E}">
        <p14:creationId xmlns:p14="http://schemas.microsoft.com/office/powerpoint/2010/main" val="771874924"/>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ADA9-1078-694B-A13D-9B17FA313F75}"/>
              </a:ext>
            </a:extLst>
          </p:cNvPr>
          <p:cNvSpPr>
            <a:spLocks noGrp="1"/>
          </p:cNvSpPr>
          <p:nvPr>
            <p:ph type="title"/>
          </p:nvPr>
        </p:nvSpPr>
        <p:spPr>
          <a:xfrm>
            <a:off x="457198" y="41410"/>
            <a:ext cx="5343900" cy="718800"/>
          </a:xfrm>
        </p:spPr>
        <p:txBody>
          <a:bodyPr/>
          <a:lstStyle/>
          <a:p>
            <a:r>
              <a:rPr lang="en-US" dirty="0"/>
              <a:t>Compliance with the EO</a:t>
            </a:r>
          </a:p>
        </p:txBody>
      </p:sp>
      <p:sp>
        <p:nvSpPr>
          <p:cNvPr id="3" name="Text Placeholder 2">
            <a:extLst>
              <a:ext uri="{FF2B5EF4-FFF2-40B4-BE49-F238E27FC236}">
                <a16:creationId xmlns:a16="http://schemas.microsoft.com/office/drawing/2014/main" id="{3EAB03CE-5BD1-B947-B4CA-DE228D98FE10}"/>
              </a:ext>
            </a:extLst>
          </p:cNvPr>
          <p:cNvSpPr>
            <a:spLocks noGrp="1"/>
          </p:cNvSpPr>
          <p:nvPr>
            <p:ph type="body" idx="1"/>
          </p:nvPr>
        </p:nvSpPr>
        <p:spPr>
          <a:xfrm>
            <a:off x="457198" y="967677"/>
            <a:ext cx="6204859" cy="3751280"/>
          </a:xfrm>
        </p:spPr>
        <p:txBody>
          <a:bodyPr>
            <a:normAutofit/>
          </a:bodyPr>
          <a:lstStyle/>
          <a:p>
            <a:pPr>
              <a:lnSpc>
                <a:spcPct val="90000"/>
              </a:lnSpc>
              <a:spcBef>
                <a:spcPts val="0"/>
              </a:spcBef>
              <a:spcAft>
                <a:spcPts val="1200"/>
              </a:spcAft>
            </a:pPr>
            <a:r>
              <a:rPr lang="en-GB" sz="2300" dirty="0"/>
              <a:t>Cafcass is to monitor, or arrange for the monitoring of, a person's compliance with the unpaid work and to report to the court on a failure to comply and on any unsuitability to undertake the unpaid work (</a:t>
            </a:r>
            <a:r>
              <a:rPr lang="en-GB" sz="2300" b="1" dirty="0"/>
              <a:t>s.11M CA 89</a:t>
            </a:r>
            <a:r>
              <a:rPr lang="en-GB" sz="2300" dirty="0"/>
              <a:t>).</a:t>
            </a:r>
          </a:p>
          <a:p>
            <a:pPr>
              <a:lnSpc>
                <a:spcPct val="90000"/>
              </a:lnSpc>
              <a:spcBef>
                <a:spcPts val="0"/>
              </a:spcBef>
              <a:spcAft>
                <a:spcPts val="1200"/>
              </a:spcAft>
            </a:pPr>
            <a:r>
              <a:rPr lang="en-US" sz="2300" dirty="0"/>
              <a:t>A further warning notice setting out the consequences of breaching the EO should be attached. </a:t>
            </a:r>
          </a:p>
          <a:p>
            <a:pPr>
              <a:lnSpc>
                <a:spcPct val="90000"/>
              </a:lnSpc>
              <a:spcBef>
                <a:spcPts val="0"/>
              </a:spcBef>
              <a:spcAft>
                <a:spcPts val="1200"/>
              </a:spcAft>
            </a:pPr>
            <a:r>
              <a:rPr lang="en-GB" sz="2300" dirty="0"/>
              <a:t>The court has power to amend or revoke an EO (</a:t>
            </a:r>
            <a:r>
              <a:rPr lang="en-GB" sz="2300" b="1" dirty="0"/>
              <a:t>Sch A1, Pt II</a:t>
            </a:r>
            <a:r>
              <a:rPr lang="en-GB" sz="2300" dirty="0"/>
              <a:t>).</a:t>
            </a:r>
          </a:p>
          <a:p>
            <a:pPr>
              <a:lnSpc>
                <a:spcPct val="90000"/>
              </a:lnSpc>
              <a:spcBef>
                <a:spcPts val="0"/>
              </a:spcBef>
              <a:spcAft>
                <a:spcPts val="1200"/>
              </a:spcAft>
            </a:pPr>
            <a:endParaRPr lang="en-US" sz="2300" dirty="0"/>
          </a:p>
        </p:txBody>
      </p:sp>
    </p:spTree>
    <p:extLst>
      <p:ext uri="{BB962C8B-B14F-4D97-AF65-F5344CB8AC3E}">
        <p14:creationId xmlns:p14="http://schemas.microsoft.com/office/powerpoint/2010/main" val="571148132"/>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0475-E277-4F4C-8AC1-61A8AEC4A20F}"/>
              </a:ext>
            </a:extLst>
          </p:cNvPr>
          <p:cNvSpPr>
            <a:spLocks noGrp="1"/>
          </p:cNvSpPr>
          <p:nvPr>
            <p:ph type="title"/>
          </p:nvPr>
        </p:nvSpPr>
        <p:spPr>
          <a:xfrm>
            <a:off x="457200" y="227457"/>
            <a:ext cx="7658100" cy="718800"/>
          </a:xfrm>
        </p:spPr>
        <p:txBody>
          <a:bodyPr/>
          <a:lstStyle/>
          <a:p>
            <a:r>
              <a:rPr lang="en-US" dirty="0"/>
              <a:t>Financial compensation orders s.11 O CA 89 </a:t>
            </a:r>
          </a:p>
        </p:txBody>
      </p:sp>
      <p:sp>
        <p:nvSpPr>
          <p:cNvPr id="3" name="Text Placeholder 2">
            <a:extLst>
              <a:ext uri="{FF2B5EF4-FFF2-40B4-BE49-F238E27FC236}">
                <a16:creationId xmlns:a16="http://schemas.microsoft.com/office/drawing/2014/main" id="{C18AA3ED-32C8-CC4D-9FEF-281F7AEAF779}"/>
              </a:ext>
            </a:extLst>
          </p:cNvPr>
          <p:cNvSpPr>
            <a:spLocks noGrp="1"/>
          </p:cNvSpPr>
          <p:nvPr>
            <p:ph type="body" idx="1"/>
          </p:nvPr>
        </p:nvSpPr>
        <p:spPr>
          <a:xfrm>
            <a:off x="457200" y="1253048"/>
            <a:ext cx="6109855" cy="3494993"/>
          </a:xfrm>
        </p:spPr>
        <p:txBody>
          <a:bodyPr/>
          <a:lstStyle/>
          <a:p>
            <a:pPr>
              <a:spcBef>
                <a:spcPts val="0"/>
              </a:spcBef>
              <a:spcAft>
                <a:spcPts val="1800"/>
              </a:spcAft>
            </a:pPr>
            <a:r>
              <a:rPr lang="en-GB" dirty="0"/>
              <a:t>The court may require a person who has caused financial loss to another person as a result of breaching a CAO to pay compensation up to the amount of the loss.</a:t>
            </a:r>
          </a:p>
          <a:p>
            <a:pPr>
              <a:spcBef>
                <a:spcPts val="0"/>
              </a:spcBef>
              <a:spcAft>
                <a:spcPts val="1800"/>
              </a:spcAft>
            </a:pPr>
            <a:r>
              <a:rPr lang="en-GB" dirty="0"/>
              <a:t>The court must consider the welfare of any child concerned and the financial circumstances of the person in breach.</a:t>
            </a:r>
            <a:endParaRPr lang="en-US" dirty="0"/>
          </a:p>
        </p:txBody>
      </p:sp>
    </p:spTree>
    <p:extLst>
      <p:ext uri="{BB962C8B-B14F-4D97-AF65-F5344CB8AC3E}">
        <p14:creationId xmlns:p14="http://schemas.microsoft.com/office/powerpoint/2010/main" val="2551157131"/>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937B-FEB8-D24F-B58C-62AEFE38959C}"/>
              </a:ext>
            </a:extLst>
          </p:cNvPr>
          <p:cNvSpPr>
            <a:spLocks noGrp="1"/>
          </p:cNvSpPr>
          <p:nvPr>
            <p:ph type="title"/>
          </p:nvPr>
        </p:nvSpPr>
        <p:spPr>
          <a:xfrm>
            <a:off x="457199" y="2259"/>
            <a:ext cx="5343900" cy="718800"/>
          </a:xfrm>
        </p:spPr>
        <p:txBody>
          <a:bodyPr/>
          <a:lstStyle/>
          <a:p>
            <a:r>
              <a:rPr lang="en-US" dirty="0"/>
              <a:t>Committal for Contempt</a:t>
            </a:r>
          </a:p>
        </p:txBody>
      </p:sp>
      <p:sp>
        <p:nvSpPr>
          <p:cNvPr id="3" name="Text Placeholder 2">
            <a:extLst>
              <a:ext uri="{FF2B5EF4-FFF2-40B4-BE49-F238E27FC236}">
                <a16:creationId xmlns:a16="http://schemas.microsoft.com/office/drawing/2014/main" id="{E2FDC080-27D6-324A-8227-1D765883ED73}"/>
              </a:ext>
            </a:extLst>
          </p:cNvPr>
          <p:cNvSpPr>
            <a:spLocks noGrp="1"/>
          </p:cNvSpPr>
          <p:nvPr>
            <p:ph type="body" idx="1"/>
          </p:nvPr>
        </p:nvSpPr>
        <p:spPr>
          <a:xfrm>
            <a:off x="380359" y="844003"/>
            <a:ext cx="6547450" cy="4053916"/>
          </a:xfrm>
        </p:spPr>
        <p:txBody>
          <a:bodyPr>
            <a:normAutofit fontScale="92500" lnSpcReduction="20000"/>
          </a:bodyPr>
          <a:lstStyle/>
          <a:p>
            <a:pPr>
              <a:spcBef>
                <a:spcPts val="0"/>
              </a:spcBef>
              <a:spcAft>
                <a:spcPts val="600"/>
              </a:spcAft>
            </a:pPr>
            <a:r>
              <a:rPr lang="en-US" dirty="0"/>
              <a:t>Penal notice on the order (</a:t>
            </a:r>
            <a:r>
              <a:rPr lang="en-US" b="1" dirty="0"/>
              <a:t>FPR 37.9</a:t>
            </a:r>
            <a:r>
              <a:rPr lang="en-US" dirty="0"/>
              <a:t>) - omission is fatal to a committal application (</a:t>
            </a:r>
            <a:r>
              <a:rPr lang="en-US" b="1" dirty="0"/>
              <a:t>CH v CT [2018] EWHC 1310 (Fam)</a:t>
            </a:r>
            <a:r>
              <a:rPr lang="en-US" dirty="0"/>
              <a:t>).</a:t>
            </a:r>
          </a:p>
          <a:p>
            <a:pPr>
              <a:spcBef>
                <a:spcPts val="0"/>
              </a:spcBef>
              <a:spcAft>
                <a:spcPts val="600"/>
              </a:spcAft>
            </a:pPr>
            <a:r>
              <a:rPr lang="en-US" dirty="0"/>
              <a:t>Application under Part 18 for committal for contempt, pursuant to </a:t>
            </a:r>
            <a:r>
              <a:rPr lang="en-US" b="1" dirty="0"/>
              <a:t>Part 37 &amp; PD37A FPR</a:t>
            </a:r>
            <a:r>
              <a:rPr lang="en-US" dirty="0"/>
              <a:t>.</a:t>
            </a:r>
          </a:p>
          <a:p>
            <a:pPr>
              <a:spcBef>
                <a:spcPts val="0"/>
              </a:spcBef>
              <a:spcAft>
                <a:spcPts val="600"/>
              </a:spcAft>
            </a:pPr>
            <a:r>
              <a:rPr lang="en-US" dirty="0"/>
              <a:t>Set out grounds in full for each alleged act of contempt, supported by an affidavit (</a:t>
            </a:r>
            <a:r>
              <a:rPr lang="en-US" b="1" dirty="0"/>
              <a:t>FPR 37.10</a:t>
            </a:r>
            <a:r>
              <a:rPr lang="en-US" dirty="0"/>
              <a:t>).</a:t>
            </a:r>
          </a:p>
          <a:p>
            <a:pPr>
              <a:spcBef>
                <a:spcPts val="0"/>
              </a:spcBef>
              <a:spcAft>
                <a:spcPts val="600"/>
              </a:spcAft>
            </a:pPr>
            <a:r>
              <a:rPr lang="en-US" dirty="0"/>
              <a:t>Serve the application personally, subject to the Court dispensing this rule (</a:t>
            </a:r>
            <a:r>
              <a:rPr lang="en-US" b="1" dirty="0"/>
              <a:t>FPR 31.20</a:t>
            </a:r>
            <a:r>
              <a:rPr lang="en-US" dirty="0"/>
              <a:t>).</a:t>
            </a:r>
          </a:p>
          <a:p>
            <a:pPr>
              <a:spcBef>
                <a:spcPts val="0"/>
              </a:spcBef>
              <a:spcAft>
                <a:spcPts val="600"/>
              </a:spcAft>
            </a:pPr>
            <a:r>
              <a:rPr lang="en-US" dirty="0"/>
              <a:t>Hearing in open court, robes should be worn.</a:t>
            </a:r>
          </a:p>
          <a:p>
            <a:pPr>
              <a:spcBef>
                <a:spcPts val="0"/>
              </a:spcBef>
              <a:spcAft>
                <a:spcPts val="600"/>
              </a:spcAft>
            </a:pPr>
            <a:r>
              <a:rPr lang="en-US" dirty="0"/>
              <a:t>Criminal standard of proof, imprisonment for up to two years. </a:t>
            </a:r>
          </a:p>
          <a:p>
            <a:pPr>
              <a:spcBef>
                <a:spcPts val="0"/>
              </a:spcBef>
              <a:spcAft>
                <a:spcPts val="600"/>
              </a:spcAft>
            </a:pPr>
            <a:endParaRPr lang="en-US" dirty="0"/>
          </a:p>
          <a:p>
            <a:pPr>
              <a:spcBef>
                <a:spcPts val="0"/>
              </a:spcBef>
              <a:spcAft>
                <a:spcPts val="600"/>
              </a:spcAft>
            </a:pPr>
            <a:endParaRPr lang="en-US" dirty="0"/>
          </a:p>
        </p:txBody>
      </p:sp>
    </p:spTree>
    <p:extLst>
      <p:ext uri="{BB962C8B-B14F-4D97-AF65-F5344CB8AC3E}">
        <p14:creationId xmlns:p14="http://schemas.microsoft.com/office/powerpoint/2010/main" val="157703798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9F0D-894A-AE49-A600-2998A9AB42EE}"/>
              </a:ext>
            </a:extLst>
          </p:cNvPr>
          <p:cNvSpPr>
            <a:spLocks noGrp="1"/>
          </p:cNvSpPr>
          <p:nvPr>
            <p:ph type="title"/>
          </p:nvPr>
        </p:nvSpPr>
        <p:spPr>
          <a:xfrm>
            <a:off x="480252" y="95899"/>
            <a:ext cx="5343900" cy="718800"/>
          </a:xfrm>
        </p:spPr>
        <p:txBody>
          <a:bodyPr/>
          <a:lstStyle/>
          <a:p>
            <a:r>
              <a:rPr lang="en-US" dirty="0"/>
              <a:t>Committal case authorities</a:t>
            </a:r>
          </a:p>
        </p:txBody>
      </p:sp>
      <p:sp>
        <p:nvSpPr>
          <p:cNvPr id="3" name="Text Placeholder 2">
            <a:extLst>
              <a:ext uri="{FF2B5EF4-FFF2-40B4-BE49-F238E27FC236}">
                <a16:creationId xmlns:a16="http://schemas.microsoft.com/office/drawing/2014/main" id="{DD3DD607-4F37-1949-B70F-D77328614FD5}"/>
              </a:ext>
            </a:extLst>
          </p:cNvPr>
          <p:cNvSpPr>
            <a:spLocks noGrp="1"/>
          </p:cNvSpPr>
          <p:nvPr>
            <p:ph type="body" idx="1"/>
          </p:nvPr>
        </p:nvSpPr>
        <p:spPr>
          <a:xfrm>
            <a:off x="441832" y="1106006"/>
            <a:ext cx="6271404" cy="3478754"/>
          </a:xfrm>
        </p:spPr>
        <p:txBody>
          <a:bodyPr>
            <a:noAutofit/>
          </a:bodyPr>
          <a:lstStyle/>
          <a:p>
            <a:pPr>
              <a:lnSpc>
                <a:spcPct val="80000"/>
              </a:lnSpc>
              <a:spcBef>
                <a:spcPts val="0"/>
              </a:spcBef>
              <a:spcAft>
                <a:spcPts val="1800"/>
              </a:spcAft>
            </a:pPr>
            <a:r>
              <a:rPr lang="en-US" b="1" dirty="0"/>
              <a:t>CH v CT [2018] EWHC 1310 (Fam)</a:t>
            </a:r>
            <a:r>
              <a:rPr lang="en-US" dirty="0"/>
              <a:t> – a suspended committal order was set aside due to serious procedural irregularities.</a:t>
            </a:r>
          </a:p>
          <a:p>
            <a:pPr>
              <a:lnSpc>
                <a:spcPct val="80000"/>
              </a:lnSpc>
              <a:spcBef>
                <a:spcPts val="0"/>
              </a:spcBef>
              <a:spcAft>
                <a:spcPts val="1800"/>
              </a:spcAft>
            </a:pPr>
            <a:r>
              <a:rPr lang="en-US" b="1" dirty="0"/>
              <a:t>Re L (A Child) sub nom In the Matter of Gous Oddin [2016] EWCA Civ 173</a:t>
            </a:r>
            <a:r>
              <a:rPr lang="en-US" dirty="0"/>
              <a:t> – CofA provided guidance and a checklist. </a:t>
            </a:r>
          </a:p>
          <a:p>
            <a:pPr>
              <a:lnSpc>
                <a:spcPct val="80000"/>
              </a:lnSpc>
              <a:spcBef>
                <a:spcPts val="0"/>
              </a:spcBef>
              <a:spcAft>
                <a:spcPts val="1800"/>
              </a:spcAft>
            </a:pPr>
            <a:r>
              <a:rPr lang="en-US" b="1" dirty="0"/>
              <a:t>Borg v El-Zubaidy [2017] EWFC 58</a:t>
            </a:r>
            <a:r>
              <a:rPr lang="en-US" dirty="0"/>
              <a:t> –1 year custodial sentence for failing to return children to the jurisdiction.</a:t>
            </a:r>
          </a:p>
        </p:txBody>
      </p:sp>
    </p:spTree>
    <p:extLst>
      <p:ext uri="{BB962C8B-B14F-4D97-AF65-F5344CB8AC3E}">
        <p14:creationId xmlns:p14="http://schemas.microsoft.com/office/powerpoint/2010/main" val="1073599618"/>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9F0D-894A-AE49-A600-2998A9AB42EE}"/>
              </a:ext>
            </a:extLst>
          </p:cNvPr>
          <p:cNvSpPr>
            <a:spLocks noGrp="1"/>
          </p:cNvSpPr>
          <p:nvPr>
            <p:ph type="title"/>
          </p:nvPr>
        </p:nvSpPr>
        <p:spPr>
          <a:xfrm>
            <a:off x="480252" y="95899"/>
            <a:ext cx="5343900" cy="718800"/>
          </a:xfrm>
        </p:spPr>
        <p:txBody>
          <a:bodyPr/>
          <a:lstStyle/>
          <a:p>
            <a:r>
              <a:rPr lang="en-US" dirty="0"/>
              <a:t>Committal case authorities</a:t>
            </a:r>
          </a:p>
        </p:txBody>
      </p:sp>
      <p:sp>
        <p:nvSpPr>
          <p:cNvPr id="3" name="Text Placeholder 2">
            <a:extLst>
              <a:ext uri="{FF2B5EF4-FFF2-40B4-BE49-F238E27FC236}">
                <a16:creationId xmlns:a16="http://schemas.microsoft.com/office/drawing/2014/main" id="{DD3DD607-4F37-1949-B70F-D77328614FD5}"/>
              </a:ext>
            </a:extLst>
          </p:cNvPr>
          <p:cNvSpPr>
            <a:spLocks noGrp="1"/>
          </p:cNvSpPr>
          <p:nvPr>
            <p:ph type="body" idx="1"/>
          </p:nvPr>
        </p:nvSpPr>
        <p:spPr>
          <a:xfrm>
            <a:off x="441832" y="1167478"/>
            <a:ext cx="6271404" cy="3478754"/>
          </a:xfrm>
        </p:spPr>
        <p:txBody>
          <a:bodyPr>
            <a:noAutofit/>
          </a:bodyPr>
          <a:lstStyle/>
          <a:p>
            <a:pPr>
              <a:spcBef>
                <a:spcPts val="0"/>
              </a:spcBef>
              <a:spcAft>
                <a:spcPts val="1800"/>
              </a:spcAft>
            </a:pPr>
            <a:r>
              <a:rPr lang="en-US" b="1" dirty="0"/>
              <a:t>Gibbs v Gibbs [2017] EWHC 1700 (Fam)</a:t>
            </a:r>
            <a:r>
              <a:rPr lang="en-US" dirty="0"/>
              <a:t> – 9 months custodial sentence for breach of a PSO.</a:t>
            </a:r>
          </a:p>
          <a:p>
            <a:pPr>
              <a:spcBef>
                <a:spcPts val="0"/>
              </a:spcBef>
              <a:spcAft>
                <a:spcPts val="1800"/>
              </a:spcAft>
            </a:pPr>
            <a:r>
              <a:rPr lang="en-US" b="1" dirty="0"/>
              <a:t>Re O (Committal: Legal Representation) [2019] EWCA Civ 1721</a:t>
            </a:r>
            <a:r>
              <a:rPr lang="en-US" dirty="0"/>
              <a:t> – entitled to non-means tested legal aid. </a:t>
            </a:r>
          </a:p>
          <a:p>
            <a:pPr>
              <a:spcBef>
                <a:spcPts val="0"/>
              </a:spcBef>
              <a:spcAft>
                <a:spcPts val="1800"/>
              </a:spcAft>
            </a:pPr>
            <a:endParaRPr lang="en-US" dirty="0"/>
          </a:p>
          <a:p>
            <a:pPr>
              <a:spcBef>
                <a:spcPts val="0"/>
              </a:spcBef>
              <a:spcAft>
                <a:spcPts val="1800"/>
              </a:spcAft>
            </a:pPr>
            <a:endParaRPr lang="en-US" dirty="0"/>
          </a:p>
          <a:p>
            <a:pPr>
              <a:spcBef>
                <a:spcPts val="0"/>
              </a:spcBef>
              <a:spcAft>
                <a:spcPts val="1800"/>
              </a:spcAft>
            </a:pPr>
            <a:endParaRPr lang="en-US" dirty="0"/>
          </a:p>
        </p:txBody>
      </p:sp>
    </p:spTree>
    <p:extLst>
      <p:ext uri="{BB962C8B-B14F-4D97-AF65-F5344CB8AC3E}">
        <p14:creationId xmlns:p14="http://schemas.microsoft.com/office/powerpoint/2010/main" val="2598956052"/>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5937-F7ED-0840-AABF-1373C9CEC27B}"/>
              </a:ext>
            </a:extLst>
          </p:cNvPr>
          <p:cNvSpPr>
            <a:spLocks noGrp="1"/>
          </p:cNvSpPr>
          <p:nvPr>
            <p:ph type="title"/>
          </p:nvPr>
        </p:nvSpPr>
        <p:spPr>
          <a:xfrm>
            <a:off x="457200" y="464731"/>
            <a:ext cx="5343900" cy="718800"/>
          </a:xfrm>
        </p:spPr>
        <p:txBody>
          <a:bodyPr/>
          <a:lstStyle/>
          <a:p>
            <a:r>
              <a:rPr lang="en-US" dirty="0"/>
              <a:t>Costs</a:t>
            </a:r>
          </a:p>
        </p:txBody>
      </p:sp>
      <p:sp>
        <p:nvSpPr>
          <p:cNvPr id="3" name="Text Placeholder 2">
            <a:extLst>
              <a:ext uri="{FF2B5EF4-FFF2-40B4-BE49-F238E27FC236}">
                <a16:creationId xmlns:a16="http://schemas.microsoft.com/office/drawing/2014/main" id="{0CC74C99-55B7-5B4D-AAD5-DF78CE129B62}"/>
              </a:ext>
            </a:extLst>
          </p:cNvPr>
          <p:cNvSpPr>
            <a:spLocks noGrp="1"/>
          </p:cNvSpPr>
          <p:nvPr>
            <p:ph type="body" idx="1"/>
          </p:nvPr>
        </p:nvSpPr>
        <p:spPr>
          <a:xfrm>
            <a:off x="457199" y="1421050"/>
            <a:ext cx="5751500" cy="2885400"/>
          </a:xfrm>
        </p:spPr>
        <p:txBody>
          <a:bodyPr/>
          <a:lstStyle/>
          <a:p>
            <a:pPr>
              <a:spcBef>
                <a:spcPts val="0"/>
              </a:spcBef>
              <a:spcAft>
                <a:spcPts val="1800"/>
              </a:spcAft>
            </a:pPr>
            <a:r>
              <a:rPr lang="en-US" dirty="0"/>
              <a:t>Usual ‘no order as to costs’ rule in children proceedings does not apply.</a:t>
            </a:r>
          </a:p>
          <a:p>
            <a:pPr>
              <a:spcBef>
                <a:spcPts val="0"/>
              </a:spcBef>
              <a:spcAft>
                <a:spcPts val="1800"/>
              </a:spcAft>
            </a:pPr>
            <a:r>
              <a:rPr lang="en-US" dirty="0"/>
              <a:t>The Court has a discretion (</a:t>
            </a:r>
            <a:r>
              <a:rPr lang="en-US" b="1" dirty="0"/>
              <a:t>CPR r44.3</a:t>
            </a:r>
            <a:r>
              <a:rPr lang="en-US" dirty="0"/>
              <a:t>).</a:t>
            </a:r>
          </a:p>
          <a:p>
            <a:pPr>
              <a:spcBef>
                <a:spcPts val="0"/>
              </a:spcBef>
              <a:spcAft>
                <a:spcPts val="1800"/>
              </a:spcAft>
            </a:pPr>
            <a:r>
              <a:rPr lang="en-US" dirty="0"/>
              <a:t>Right to apply for costs after successfully defending an application.  </a:t>
            </a:r>
          </a:p>
        </p:txBody>
      </p:sp>
    </p:spTree>
    <p:extLst>
      <p:ext uri="{BB962C8B-B14F-4D97-AF65-F5344CB8AC3E}">
        <p14:creationId xmlns:p14="http://schemas.microsoft.com/office/powerpoint/2010/main" val="215144265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DB91E5E-B48C-8544-B463-D7581957F00B}"/>
              </a:ext>
            </a:extLst>
          </p:cNvPr>
          <p:cNvPicPr/>
          <p:nvPr/>
        </p:nvPicPr>
        <p:blipFill>
          <a:blip r:embed="rId3">
            <a:extLst>
              <a:ext uri="{28A0092B-C50C-407E-A947-70E740481C1C}">
                <a14:useLocalDpi xmlns:a14="http://schemas.microsoft.com/office/drawing/2010/main" val="0"/>
              </a:ext>
            </a:extLst>
          </a:blip>
          <a:stretch>
            <a:fillRect/>
          </a:stretch>
        </p:blipFill>
        <p:spPr>
          <a:xfrm>
            <a:off x="883665" y="7684"/>
            <a:ext cx="7468880" cy="5143500"/>
          </a:xfrm>
          <a:prstGeom prst="rect">
            <a:avLst/>
          </a:prstGeom>
        </p:spPr>
      </p:pic>
    </p:spTree>
    <p:extLst>
      <p:ext uri="{BB962C8B-B14F-4D97-AF65-F5344CB8AC3E}">
        <p14:creationId xmlns:p14="http://schemas.microsoft.com/office/powerpoint/2010/main" val="100743151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49E1F-3F77-914E-AD2F-0663BE39ECF7}"/>
              </a:ext>
            </a:extLst>
          </p:cNvPr>
          <p:cNvSpPr>
            <a:spLocks noGrp="1"/>
          </p:cNvSpPr>
          <p:nvPr>
            <p:ph type="body" idx="1"/>
          </p:nvPr>
        </p:nvSpPr>
        <p:spPr/>
        <p:txBody>
          <a:bodyPr/>
          <a:lstStyle/>
          <a:p>
            <a:r>
              <a:rPr lang="en-US" dirty="0"/>
              <a:t>Questions Welcome</a:t>
            </a:r>
          </a:p>
        </p:txBody>
      </p:sp>
      <p:sp>
        <p:nvSpPr>
          <p:cNvPr id="3" name="Text Placeholder 2">
            <a:extLst>
              <a:ext uri="{FF2B5EF4-FFF2-40B4-BE49-F238E27FC236}">
                <a16:creationId xmlns:a16="http://schemas.microsoft.com/office/drawing/2014/main" id="{EB90D30A-71A3-A04D-986B-B6ABDE24FE74}"/>
              </a:ext>
            </a:extLst>
          </p:cNvPr>
          <p:cNvSpPr>
            <a:spLocks noGrp="1"/>
          </p:cNvSpPr>
          <p:nvPr>
            <p:ph type="body" idx="10"/>
          </p:nvPr>
        </p:nvSpPr>
        <p:spPr/>
        <p:txBody>
          <a:bodyPr/>
          <a:lstStyle/>
          <a:p>
            <a:r>
              <a:rPr lang="en-US" dirty="0"/>
              <a:t>It’s time for Questions &amp; Answers</a:t>
            </a:r>
          </a:p>
        </p:txBody>
      </p:sp>
    </p:spTree>
    <p:extLst>
      <p:ext uri="{BB962C8B-B14F-4D97-AF65-F5344CB8AC3E}">
        <p14:creationId xmlns:p14="http://schemas.microsoft.com/office/powerpoint/2010/main" val="141111619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0297-4C65-C54E-91DF-11CB9F92EBF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C9E56F0-DC2A-3F4F-927D-2E8FB19CD186}"/>
              </a:ext>
            </a:extLst>
          </p:cNvPr>
          <p:cNvSpPr>
            <a:spLocks noGrp="1"/>
          </p:cNvSpPr>
          <p:nvPr>
            <p:ph type="body" idx="1"/>
          </p:nvPr>
        </p:nvSpPr>
        <p:spPr>
          <a:xfrm>
            <a:off x="2483005" y="2368721"/>
            <a:ext cx="2895820" cy="2885400"/>
          </a:xfrm>
        </p:spPr>
        <p:txBody>
          <a:bodyPr/>
          <a:lstStyle/>
          <a:p>
            <a:r>
              <a:rPr lang="en-US" dirty="0"/>
              <a:t>Nathalie Bull, Barrister</a:t>
            </a:r>
          </a:p>
          <a:p>
            <a:r>
              <a:rPr lang="en-US" dirty="0"/>
              <a:t>T: 0330 332 2633</a:t>
            </a:r>
          </a:p>
          <a:p>
            <a:r>
              <a:rPr lang="en-US" dirty="0"/>
              <a:t>E: Nathalie.Bull@3pb.co.uk</a:t>
            </a:r>
          </a:p>
          <a:p>
            <a:endParaRPr lang="en-US" dirty="0"/>
          </a:p>
        </p:txBody>
      </p:sp>
      <p:sp>
        <p:nvSpPr>
          <p:cNvPr id="8" name="Picture Placeholder 7">
            <a:extLst>
              <a:ext uri="{FF2B5EF4-FFF2-40B4-BE49-F238E27FC236}">
                <a16:creationId xmlns:a16="http://schemas.microsoft.com/office/drawing/2014/main" id="{BF41C67A-C7DE-0F46-A894-F52DAABB7B08}"/>
              </a:ext>
            </a:extLst>
          </p:cNvPr>
          <p:cNvSpPr>
            <a:spLocks noGrp="1"/>
          </p:cNvSpPr>
          <p:nvPr>
            <p:ph type="pic" sz="quarter" idx="10"/>
          </p:nvPr>
        </p:nvSpPr>
        <p:spPr/>
      </p:sp>
      <p:pic>
        <p:nvPicPr>
          <p:cNvPr id="12" name="Picture 11" descr="A person posing for the camera&#10;&#10;Description automatically generated">
            <a:extLst>
              <a:ext uri="{FF2B5EF4-FFF2-40B4-BE49-F238E27FC236}">
                <a16:creationId xmlns:a16="http://schemas.microsoft.com/office/drawing/2014/main" id="{BF741678-DAB1-114A-9609-442997264A95}"/>
              </a:ext>
            </a:extLst>
          </p:cNvPr>
          <p:cNvPicPr>
            <a:picLocks noChangeAspect="1"/>
          </p:cNvPicPr>
          <p:nvPr/>
        </p:nvPicPr>
        <p:blipFill>
          <a:blip r:embed="rId2"/>
          <a:stretch>
            <a:fillRect/>
          </a:stretch>
        </p:blipFill>
        <p:spPr>
          <a:xfrm>
            <a:off x="502949" y="2138790"/>
            <a:ext cx="1815089" cy="1830361"/>
          </a:xfrm>
          <a:prstGeom prst="rect">
            <a:avLst/>
          </a:prstGeom>
        </p:spPr>
      </p:pic>
    </p:spTree>
    <p:extLst>
      <p:ext uri="{BB962C8B-B14F-4D97-AF65-F5344CB8AC3E}">
        <p14:creationId xmlns:p14="http://schemas.microsoft.com/office/powerpoint/2010/main" val="3777102861"/>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38E7-3224-0047-8322-F1A096095B90}"/>
              </a:ext>
            </a:extLst>
          </p:cNvPr>
          <p:cNvSpPr>
            <a:spLocks noGrp="1"/>
          </p:cNvSpPr>
          <p:nvPr>
            <p:ph type="title"/>
          </p:nvPr>
        </p:nvSpPr>
        <p:spPr>
          <a:xfrm>
            <a:off x="457198" y="310096"/>
            <a:ext cx="5828339" cy="718800"/>
          </a:xfrm>
        </p:spPr>
        <p:txBody>
          <a:bodyPr/>
          <a:lstStyle/>
          <a:p>
            <a:r>
              <a:rPr lang="en-US" dirty="0"/>
              <a:t>Nuffield Foundation report </a:t>
            </a:r>
          </a:p>
        </p:txBody>
      </p:sp>
      <p:sp>
        <p:nvSpPr>
          <p:cNvPr id="3" name="Text Placeholder 2">
            <a:extLst>
              <a:ext uri="{FF2B5EF4-FFF2-40B4-BE49-F238E27FC236}">
                <a16:creationId xmlns:a16="http://schemas.microsoft.com/office/drawing/2014/main" id="{34C5EF67-D636-054E-8103-A8356E6BC3B9}"/>
              </a:ext>
            </a:extLst>
          </p:cNvPr>
          <p:cNvSpPr>
            <a:spLocks noGrp="1"/>
          </p:cNvSpPr>
          <p:nvPr>
            <p:ph type="body" idx="1"/>
          </p:nvPr>
        </p:nvSpPr>
        <p:spPr>
          <a:xfrm>
            <a:off x="457197" y="1167208"/>
            <a:ext cx="6629403" cy="3796677"/>
          </a:xfrm>
        </p:spPr>
        <p:txBody>
          <a:bodyPr>
            <a:normAutofit lnSpcReduction="10000"/>
          </a:bodyPr>
          <a:lstStyle/>
          <a:p>
            <a:r>
              <a:rPr lang="en-US" dirty="0"/>
              <a:t>‘</a:t>
            </a:r>
            <a:r>
              <a:rPr lang="en-US" i="1" dirty="0"/>
              <a:t>Enforcing contact orders: problem-solving or punishment?’</a:t>
            </a:r>
          </a:p>
          <a:p>
            <a:pPr marL="457200" indent="-342900">
              <a:buFont typeface="Arial" panose="020B0604020202020204" pitchFamily="34" charset="0"/>
              <a:buChar char="•"/>
            </a:pPr>
            <a:r>
              <a:rPr lang="en-US" dirty="0"/>
              <a:t>1,400 (10%) contact cases return to court seeking enforcement each year.</a:t>
            </a:r>
          </a:p>
          <a:p>
            <a:r>
              <a:rPr lang="en-US" b="1" dirty="0"/>
              <a:t>Case types:</a:t>
            </a:r>
          </a:p>
          <a:p>
            <a:pPr marL="457200" indent="-342900">
              <a:buFont typeface="Arial" panose="020B0604020202020204" pitchFamily="34" charset="0"/>
              <a:buChar char="•"/>
            </a:pPr>
            <a:r>
              <a:rPr lang="en-US" dirty="0"/>
              <a:t>Troubled or conflicted parents (55%);</a:t>
            </a:r>
          </a:p>
          <a:p>
            <a:pPr marL="457200" indent="-342900">
              <a:buFont typeface="Arial" panose="020B0604020202020204" pitchFamily="34" charset="0"/>
              <a:buChar char="•"/>
            </a:pPr>
            <a:r>
              <a:rPr lang="en-US" dirty="0"/>
              <a:t>Risk cases (31%);</a:t>
            </a:r>
          </a:p>
          <a:p>
            <a:pPr marL="457200" indent="-342900">
              <a:buFont typeface="Arial" panose="020B0604020202020204" pitchFamily="34" charset="0"/>
              <a:buChar char="•"/>
            </a:pPr>
            <a:r>
              <a:rPr lang="en-US" dirty="0"/>
              <a:t>Refusal by older children (aged 10+) (10%);</a:t>
            </a:r>
          </a:p>
          <a:p>
            <a:pPr marL="457200" indent="-342900">
              <a:buFont typeface="Arial" panose="020B0604020202020204" pitchFamily="34" charset="0"/>
              <a:buChar char="•"/>
            </a:pPr>
            <a:r>
              <a:rPr lang="en-US" dirty="0"/>
              <a:t>Implacably hostile (4%).</a:t>
            </a:r>
          </a:p>
          <a:p>
            <a:endParaRPr lang="en-US" dirty="0"/>
          </a:p>
        </p:txBody>
      </p:sp>
    </p:spTree>
    <p:extLst>
      <p:ext uri="{BB962C8B-B14F-4D97-AF65-F5344CB8AC3E}">
        <p14:creationId xmlns:p14="http://schemas.microsoft.com/office/powerpoint/2010/main" val="13216658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646ECC-5AFC-1443-9289-6DCE26E63067}"/>
              </a:ext>
            </a:extLst>
          </p:cNvPr>
          <p:cNvSpPr>
            <a:spLocks noGrp="1"/>
          </p:cNvSpPr>
          <p:nvPr>
            <p:ph type="body" idx="1"/>
          </p:nvPr>
        </p:nvSpPr>
        <p:spPr>
          <a:xfrm>
            <a:off x="457199" y="1474838"/>
            <a:ext cx="5974337" cy="2885400"/>
          </a:xfrm>
        </p:spPr>
        <p:txBody>
          <a:bodyPr>
            <a:normAutofit/>
          </a:bodyPr>
          <a:lstStyle/>
          <a:p>
            <a:pPr>
              <a:spcAft>
                <a:spcPts val="1200"/>
              </a:spcAft>
            </a:pPr>
            <a:r>
              <a:rPr lang="en-US" dirty="0"/>
              <a:t>A ‘coparenting support approach’ for conflict cases</a:t>
            </a:r>
          </a:p>
          <a:p>
            <a:pPr>
              <a:spcAft>
                <a:spcPts val="1200"/>
              </a:spcAft>
            </a:pPr>
            <a:r>
              <a:rPr lang="en-US" dirty="0"/>
              <a:t>A ‘protective approach’ for risk cases</a:t>
            </a:r>
          </a:p>
          <a:p>
            <a:pPr>
              <a:spcAft>
                <a:spcPts val="1200"/>
              </a:spcAft>
            </a:pPr>
            <a:r>
              <a:rPr lang="en-US" dirty="0"/>
              <a:t>A ‘punitive approach’ for implacable hostility. </a:t>
            </a:r>
          </a:p>
        </p:txBody>
      </p:sp>
      <p:sp>
        <p:nvSpPr>
          <p:cNvPr id="6" name="Title 1">
            <a:extLst>
              <a:ext uri="{FF2B5EF4-FFF2-40B4-BE49-F238E27FC236}">
                <a16:creationId xmlns:a16="http://schemas.microsoft.com/office/drawing/2014/main" id="{C71E5AC3-6B83-44D6-8D65-13D807A27148}"/>
              </a:ext>
            </a:extLst>
          </p:cNvPr>
          <p:cNvSpPr>
            <a:spLocks noGrp="1"/>
          </p:cNvSpPr>
          <p:nvPr>
            <p:ph type="title"/>
          </p:nvPr>
        </p:nvSpPr>
        <p:spPr>
          <a:xfrm>
            <a:off x="457200" y="587675"/>
            <a:ext cx="5343900" cy="718800"/>
          </a:xfrm>
        </p:spPr>
        <p:txBody>
          <a:bodyPr/>
          <a:lstStyle/>
          <a:p>
            <a:r>
              <a:rPr lang="en-US" dirty="0"/>
              <a:t>Research findings – approach of the court</a:t>
            </a:r>
          </a:p>
        </p:txBody>
      </p:sp>
    </p:spTree>
    <p:extLst>
      <p:ext uri="{BB962C8B-B14F-4D97-AF65-F5344CB8AC3E}">
        <p14:creationId xmlns:p14="http://schemas.microsoft.com/office/powerpoint/2010/main" val="313066654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AB0C2-8266-3542-97E3-241A5577A5A5}"/>
              </a:ext>
            </a:extLst>
          </p:cNvPr>
          <p:cNvSpPr>
            <a:spLocks noGrp="1"/>
          </p:cNvSpPr>
          <p:nvPr>
            <p:ph type="body" idx="1"/>
          </p:nvPr>
        </p:nvSpPr>
        <p:spPr>
          <a:xfrm>
            <a:off x="239921" y="394966"/>
            <a:ext cx="6093996" cy="3161259"/>
          </a:xfrm>
        </p:spPr>
        <p:txBody>
          <a:bodyPr>
            <a:normAutofit fontScale="92500" lnSpcReduction="20000"/>
          </a:bodyPr>
          <a:lstStyle/>
          <a:p>
            <a:r>
              <a:rPr lang="en-US" dirty="0"/>
              <a:t>“</a:t>
            </a:r>
            <a:r>
              <a:rPr lang="en-GB" dirty="0"/>
              <a:t>There is a need to switch policy attention from the very small number of implacable hostility cases to the broader spectrum of high conflict and chronic litigation cases involved in enforcement… Some of the most difficult cases in the sample, including some of the ‘implacably hostile’ cases and some of the non-meritorious chronic litigants involved parents with mental health difficulties and personality disorders. In these circumstances a therapeutic approach may well be more productive than a purely punitive approach.   </a:t>
            </a:r>
            <a:r>
              <a:rPr lang="en-US" dirty="0"/>
              <a:t>”</a:t>
            </a:r>
          </a:p>
        </p:txBody>
      </p:sp>
      <p:sp>
        <p:nvSpPr>
          <p:cNvPr id="3" name="Text Placeholder 2">
            <a:extLst>
              <a:ext uri="{FF2B5EF4-FFF2-40B4-BE49-F238E27FC236}">
                <a16:creationId xmlns:a16="http://schemas.microsoft.com/office/drawing/2014/main" id="{4B74B3A7-1D3B-0744-98EB-0CC1ABB7B649}"/>
              </a:ext>
            </a:extLst>
          </p:cNvPr>
          <p:cNvSpPr>
            <a:spLocks noGrp="1"/>
          </p:cNvSpPr>
          <p:nvPr>
            <p:ph type="body" sz="quarter" idx="11"/>
          </p:nvPr>
        </p:nvSpPr>
        <p:spPr>
          <a:xfrm>
            <a:off x="239920" y="3869046"/>
            <a:ext cx="5807413" cy="404813"/>
          </a:xfrm>
        </p:spPr>
        <p:txBody>
          <a:bodyPr/>
          <a:lstStyle/>
          <a:p>
            <a:r>
              <a:rPr lang="en-US" dirty="0"/>
              <a:t>Nuffield Foundation report, December 2013</a:t>
            </a:r>
          </a:p>
        </p:txBody>
      </p:sp>
    </p:spTree>
    <p:extLst>
      <p:ext uri="{BB962C8B-B14F-4D97-AF65-F5344CB8AC3E}">
        <p14:creationId xmlns:p14="http://schemas.microsoft.com/office/powerpoint/2010/main" val="319790714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6551E5-BFC8-449D-9664-01FFD185A044}"/>
              </a:ext>
            </a:extLst>
          </p:cNvPr>
          <p:cNvSpPr>
            <a:spLocks noGrp="1"/>
          </p:cNvSpPr>
          <p:nvPr>
            <p:ph type="title"/>
          </p:nvPr>
        </p:nvSpPr>
        <p:spPr>
          <a:xfrm>
            <a:off x="457200" y="587675"/>
            <a:ext cx="5343900" cy="718800"/>
          </a:xfrm>
        </p:spPr>
        <p:txBody>
          <a:bodyPr/>
          <a:lstStyle/>
          <a:p>
            <a:r>
              <a:rPr lang="en-US" dirty="0"/>
              <a:t>Child Arrangement Orders</a:t>
            </a:r>
            <a:br>
              <a:rPr lang="en-US" dirty="0"/>
            </a:br>
            <a:endParaRPr lang="en-US" dirty="0"/>
          </a:p>
        </p:txBody>
      </p:sp>
      <p:sp>
        <p:nvSpPr>
          <p:cNvPr id="9" name="Text Placeholder 2">
            <a:extLst>
              <a:ext uri="{FF2B5EF4-FFF2-40B4-BE49-F238E27FC236}">
                <a16:creationId xmlns:a16="http://schemas.microsoft.com/office/drawing/2014/main" id="{6D9F2665-C2F6-4AF8-BB4A-78C4ACBD42AC}"/>
              </a:ext>
            </a:extLst>
          </p:cNvPr>
          <p:cNvSpPr>
            <a:spLocks noGrp="1"/>
          </p:cNvSpPr>
          <p:nvPr>
            <p:ph type="body" idx="1"/>
          </p:nvPr>
        </p:nvSpPr>
        <p:spPr>
          <a:xfrm>
            <a:off x="457199" y="1244318"/>
            <a:ext cx="5690028" cy="2885400"/>
          </a:xfrm>
        </p:spPr>
        <p:txBody>
          <a:bodyPr>
            <a:noAutofit/>
          </a:bodyPr>
          <a:lstStyle/>
          <a:p>
            <a:pPr>
              <a:spcAft>
                <a:spcPts val="1200"/>
              </a:spcAft>
            </a:pPr>
            <a:r>
              <a:rPr lang="en-US" dirty="0"/>
              <a:t>Child arrangement orders are made under </a:t>
            </a:r>
            <a:r>
              <a:rPr lang="en-US" b="1" dirty="0"/>
              <a:t>s.8 CA 1989</a:t>
            </a:r>
            <a:endParaRPr lang="en-US" dirty="0"/>
          </a:p>
          <a:p>
            <a:pPr>
              <a:spcAft>
                <a:spcPts val="1200"/>
              </a:spcAft>
            </a:pPr>
            <a:r>
              <a:rPr lang="en-US" dirty="0"/>
              <a:t>Orders may be subject to conditions (</a:t>
            </a:r>
            <a:r>
              <a:rPr lang="en-US" b="1" dirty="0"/>
              <a:t>s.11(7)(b)</a:t>
            </a:r>
            <a:r>
              <a:rPr lang="en-US" dirty="0"/>
              <a:t>)</a:t>
            </a:r>
          </a:p>
          <a:p>
            <a:pPr>
              <a:spcAft>
                <a:spcPts val="1200"/>
              </a:spcAft>
            </a:pPr>
            <a:r>
              <a:rPr lang="en-US" dirty="0"/>
              <a:t>Including any conditions which must be complied with and for a specific period (</a:t>
            </a:r>
            <a:r>
              <a:rPr lang="en-US" b="1" dirty="0"/>
              <a:t>s.11(7)(c)</a:t>
            </a:r>
            <a:r>
              <a:rPr lang="en-US" dirty="0"/>
              <a:t>).</a:t>
            </a:r>
          </a:p>
        </p:txBody>
      </p:sp>
    </p:spTree>
    <p:extLst>
      <p:ext uri="{BB962C8B-B14F-4D97-AF65-F5344CB8AC3E}">
        <p14:creationId xmlns:p14="http://schemas.microsoft.com/office/powerpoint/2010/main" val="403046637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BCE0-D9C2-5845-BB21-C267572DFF8A}"/>
              </a:ext>
            </a:extLst>
          </p:cNvPr>
          <p:cNvSpPr>
            <a:spLocks noGrp="1"/>
          </p:cNvSpPr>
          <p:nvPr>
            <p:ph type="title"/>
          </p:nvPr>
        </p:nvSpPr>
        <p:spPr>
          <a:xfrm>
            <a:off x="457199" y="118250"/>
            <a:ext cx="6553200" cy="718800"/>
          </a:xfrm>
        </p:spPr>
        <p:txBody>
          <a:bodyPr/>
          <a:lstStyle/>
          <a:p>
            <a:r>
              <a:rPr lang="en-US" dirty="0"/>
              <a:t>Activity direction ss11A-11G CA 89</a:t>
            </a:r>
          </a:p>
        </p:txBody>
      </p:sp>
      <p:sp>
        <p:nvSpPr>
          <p:cNvPr id="3" name="Text Placeholder 2">
            <a:extLst>
              <a:ext uri="{FF2B5EF4-FFF2-40B4-BE49-F238E27FC236}">
                <a16:creationId xmlns:a16="http://schemas.microsoft.com/office/drawing/2014/main" id="{97AA1BC8-43C2-554B-B294-AE0AC02BDC1D}"/>
              </a:ext>
            </a:extLst>
          </p:cNvPr>
          <p:cNvSpPr>
            <a:spLocks noGrp="1"/>
          </p:cNvSpPr>
          <p:nvPr>
            <p:ph type="body" idx="1"/>
          </p:nvPr>
        </p:nvSpPr>
        <p:spPr>
          <a:xfrm>
            <a:off x="457199" y="1021466"/>
            <a:ext cx="6553201" cy="3845786"/>
          </a:xfrm>
        </p:spPr>
        <p:txBody>
          <a:bodyPr>
            <a:noAutofit/>
          </a:bodyPr>
          <a:lstStyle/>
          <a:p>
            <a:pPr>
              <a:lnSpc>
                <a:spcPct val="90000"/>
              </a:lnSpc>
              <a:spcBef>
                <a:spcPts val="0"/>
              </a:spcBef>
              <a:spcAft>
                <a:spcPts val="1200"/>
              </a:spcAft>
            </a:pPr>
            <a:r>
              <a:rPr lang="en-GB" sz="2300" dirty="0"/>
              <a:t>Activities that would help to establish, maintain or improve the involvement in the life of the child concerned of that party or another party (</a:t>
            </a:r>
            <a:r>
              <a:rPr lang="en-GB" sz="2300" b="1" dirty="0"/>
              <a:t>s.11A(3)</a:t>
            </a:r>
            <a:r>
              <a:rPr lang="en-GB" sz="2300" dirty="0"/>
              <a:t>)</a:t>
            </a:r>
          </a:p>
          <a:p>
            <a:pPr>
              <a:lnSpc>
                <a:spcPct val="90000"/>
              </a:lnSpc>
              <a:spcBef>
                <a:spcPts val="0"/>
              </a:spcBef>
              <a:spcAft>
                <a:spcPts val="1200"/>
              </a:spcAft>
            </a:pPr>
            <a:r>
              <a:rPr lang="en-GB" sz="2300" dirty="0"/>
              <a:t>May include programmes, classes, counselling, guidance sessions of a kind that:</a:t>
            </a:r>
          </a:p>
          <a:p>
            <a:pPr>
              <a:lnSpc>
                <a:spcPct val="90000"/>
              </a:lnSpc>
              <a:spcBef>
                <a:spcPts val="0"/>
              </a:spcBef>
              <a:spcAft>
                <a:spcPts val="1200"/>
              </a:spcAft>
            </a:pPr>
            <a:r>
              <a:rPr lang="en-GB" sz="2300" dirty="0"/>
              <a:t>(a) may assist a person as regards establishing, maintaining or improving contact with a child;</a:t>
            </a:r>
          </a:p>
          <a:p>
            <a:pPr>
              <a:lnSpc>
                <a:spcPct val="90000"/>
              </a:lnSpc>
              <a:spcBef>
                <a:spcPts val="0"/>
              </a:spcBef>
              <a:spcAft>
                <a:spcPts val="1200"/>
              </a:spcAft>
            </a:pPr>
            <a:r>
              <a:rPr lang="en-GB" sz="2300" dirty="0"/>
              <a:t>(b) may, by addressing a person’s violent behaviour, enable or facilitate involvement in a child’s life (</a:t>
            </a:r>
            <a:r>
              <a:rPr lang="en-GB" sz="2300" b="1" dirty="0"/>
              <a:t>s.11A(5)</a:t>
            </a:r>
            <a:r>
              <a:rPr lang="en-GB" sz="2300" dirty="0"/>
              <a:t>).</a:t>
            </a:r>
          </a:p>
        </p:txBody>
      </p:sp>
    </p:spTree>
    <p:extLst>
      <p:ext uri="{BB962C8B-B14F-4D97-AF65-F5344CB8AC3E}">
        <p14:creationId xmlns:p14="http://schemas.microsoft.com/office/powerpoint/2010/main" val="281625775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BCE0-D9C2-5845-BB21-C267572DFF8A}"/>
              </a:ext>
            </a:extLst>
          </p:cNvPr>
          <p:cNvSpPr>
            <a:spLocks noGrp="1"/>
          </p:cNvSpPr>
          <p:nvPr>
            <p:ph type="title"/>
          </p:nvPr>
        </p:nvSpPr>
        <p:spPr>
          <a:xfrm>
            <a:off x="457199" y="118250"/>
            <a:ext cx="6553200" cy="718800"/>
          </a:xfrm>
        </p:spPr>
        <p:txBody>
          <a:bodyPr/>
          <a:lstStyle/>
          <a:p>
            <a:r>
              <a:rPr lang="en-US" dirty="0"/>
              <a:t>Activity direction ss11A-11G CA 89</a:t>
            </a:r>
          </a:p>
        </p:txBody>
      </p:sp>
      <p:sp>
        <p:nvSpPr>
          <p:cNvPr id="3" name="Text Placeholder 2">
            <a:extLst>
              <a:ext uri="{FF2B5EF4-FFF2-40B4-BE49-F238E27FC236}">
                <a16:creationId xmlns:a16="http://schemas.microsoft.com/office/drawing/2014/main" id="{97AA1BC8-43C2-554B-B294-AE0AC02BDC1D}"/>
              </a:ext>
            </a:extLst>
          </p:cNvPr>
          <p:cNvSpPr>
            <a:spLocks noGrp="1"/>
          </p:cNvSpPr>
          <p:nvPr>
            <p:ph type="body" idx="1"/>
          </p:nvPr>
        </p:nvSpPr>
        <p:spPr>
          <a:xfrm>
            <a:off x="457200" y="1052202"/>
            <a:ext cx="6227910" cy="3845786"/>
          </a:xfrm>
        </p:spPr>
        <p:txBody>
          <a:bodyPr>
            <a:noAutofit/>
          </a:bodyPr>
          <a:lstStyle/>
          <a:p>
            <a:pPr>
              <a:lnSpc>
                <a:spcPct val="90000"/>
              </a:lnSpc>
              <a:spcBef>
                <a:spcPts val="0"/>
              </a:spcBef>
              <a:spcAft>
                <a:spcPts val="1200"/>
              </a:spcAft>
            </a:pPr>
            <a:r>
              <a:rPr lang="en-GB" sz="2300" dirty="0"/>
              <a:t>The child’s welfare is the court’s paramount consideration in deciding whether to make such direction (</a:t>
            </a:r>
            <a:r>
              <a:rPr lang="en-GB" sz="2300" b="1" dirty="0"/>
              <a:t>s.11A(9)</a:t>
            </a:r>
            <a:r>
              <a:rPr lang="en-GB" sz="2300" dirty="0"/>
              <a:t>). </a:t>
            </a:r>
          </a:p>
          <a:p>
            <a:pPr>
              <a:lnSpc>
                <a:spcPct val="90000"/>
              </a:lnSpc>
              <a:spcBef>
                <a:spcPts val="0"/>
              </a:spcBef>
              <a:spcAft>
                <a:spcPts val="1200"/>
              </a:spcAft>
            </a:pPr>
            <a:r>
              <a:rPr lang="en-GB" sz="2300" dirty="0"/>
              <a:t>Financial assistance may be available, subject to meeting the requirements (</a:t>
            </a:r>
            <a:r>
              <a:rPr lang="en-GB" sz="2300" b="1" dirty="0"/>
              <a:t>s.11F</a:t>
            </a:r>
            <a:r>
              <a:rPr lang="en-GB" sz="2300" dirty="0"/>
              <a:t>).</a:t>
            </a:r>
          </a:p>
          <a:p>
            <a:pPr>
              <a:lnSpc>
                <a:spcPct val="90000"/>
              </a:lnSpc>
              <a:spcBef>
                <a:spcPts val="0"/>
              </a:spcBef>
              <a:spcAft>
                <a:spcPts val="1200"/>
              </a:spcAft>
            </a:pPr>
            <a:r>
              <a:rPr lang="en-GB" sz="2300" dirty="0"/>
              <a:t>The Court may ask Cafcass to monitor compliance and report to the court on any failure to comply (</a:t>
            </a:r>
            <a:r>
              <a:rPr lang="en-GB" sz="2300" b="1" dirty="0"/>
              <a:t>s.11G(2)</a:t>
            </a:r>
            <a:r>
              <a:rPr lang="en-GB" sz="2300" dirty="0"/>
              <a:t>).</a:t>
            </a:r>
          </a:p>
        </p:txBody>
      </p:sp>
    </p:spTree>
    <p:extLst>
      <p:ext uri="{BB962C8B-B14F-4D97-AF65-F5344CB8AC3E}">
        <p14:creationId xmlns:p14="http://schemas.microsoft.com/office/powerpoint/2010/main" val="97537062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2411-1193-C445-ADBB-47D7CD0EA163}"/>
              </a:ext>
            </a:extLst>
          </p:cNvPr>
          <p:cNvSpPr>
            <a:spLocks noGrp="1"/>
          </p:cNvSpPr>
          <p:nvPr>
            <p:ph type="title"/>
          </p:nvPr>
        </p:nvSpPr>
        <p:spPr>
          <a:xfrm>
            <a:off x="457200" y="111267"/>
            <a:ext cx="5343900" cy="718800"/>
          </a:xfrm>
        </p:spPr>
        <p:txBody>
          <a:bodyPr/>
          <a:lstStyle/>
          <a:p>
            <a:r>
              <a:rPr lang="en-US" dirty="0"/>
              <a:t>Warning Notices</a:t>
            </a:r>
          </a:p>
        </p:txBody>
      </p:sp>
      <p:sp>
        <p:nvSpPr>
          <p:cNvPr id="3" name="Text Placeholder 2">
            <a:extLst>
              <a:ext uri="{FF2B5EF4-FFF2-40B4-BE49-F238E27FC236}">
                <a16:creationId xmlns:a16="http://schemas.microsoft.com/office/drawing/2014/main" id="{ACAEDAE7-D546-844E-8F2A-D4D4523FE763}"/>
              </a:ext>
            </a:extLst>
          </p:cNvPr>
          <p:cNvSpPr>
            <a:spLocks noGrp="1"/>
          </p:cNvSpPr>
          <p:nvPr>
            <p:ph type="body" idx="1"/>
          </p:nvPr>
        </p:nvSpPr>
        <p:spPr>
          <a:xfrm>
            <a:off x="457199" y="944643"/>
            <a:ext cx="6054437" cy="1150700"/>
          </a:xfrm>
        </p:spPr>
        <p:txBody>
          <a:bodyPr>
            <a:noAutofit/>
          </a:bodyPr>
          <a:lstStyle/>
          <a:p>
            <a:pPr>
              <a:lnSpc>
                <a:spcPct val="90000"/>
              </a:lnSpc>
              <a:spcBef>
                <a:spcPts val="0"/>
              </a:spcBef>
              <a:spcAft>
                <a:spcPts val="1000"/>
              </a:spcAft>
            </a:pPr>
            <a:r>
              <a:rPr lang="en-US" sz="2300" dirty="0"/>
              <a:t>Cannot enforce without a warning notice (</a:t>
            </a:r>
            <a:r>
              <a:rPr lang="en-US" sz="2300" b="1" dirty="0"/>
              <a:t>s.11K CA 89</a:t>
            </a:r>
            <a:r>
              <a:rPr lang="en-US" sz="2300" dirty="0"/>
              <a:t>). </a:t>
            </a:r>
          </a:p>
          <a:p>
            <a:pPr>
              <a:lnSpc>
                <a:spcPct val="90000"/>
              </a:lnSpc>
              <a:spcBef>
                <a:spcPts val="0"/>
              </a:spcBef>
              <a:spcAft>
                <a:spcPts val="1000"/>
              </a:spcAft>
            </a:pPr>
            <a:r>
              <a:rPr lang="en-US" sz="2300" dirty="0"/>
              <a:t>When making or varying a CAO, the Court must attach a notice warning of the consequences of failing to comply with the CAO (</a:t>
            </a:r>
            <a:r>
              <a:rPr lang="en-US" sz="2300" b="1" dirty="0"/>
              <a:t>s.11I</a:t>
            </a:r>
            <a:r>
              <a:rPr lang="en-US" sz="2300" dirty="0"/>
              <a:t>).</a:t>
            </a:r>
          </a:p>
          <a:p>
            <a:pPr>
              <a:lnSpc>
                <a:spcPct val="90000"/>
              </a:lnSpc>
              <a:spcBef>
                <a:spcPts val="0"/>
              </a:spcBef>
              <a:spcAft>
                <a:spcPts val="1000"/>
              </a:spcAft>
            </a:pPr>
            <a:r>
              <a:rPr lang="en-US" sz="2300" dirty="0"/>
              <a:t>Covers a wider range of individuals. </a:t>
            </a:r>
          </a:p>
          <a:p>
            <a:pPr>
              <a:lnSpc>
                <a:spcPct val="90000"/>
              </a:lnSpc>
              <a:spcBef>
                <a:spcPts val="0"/>
              </a:spcBef>
              <a:spcAft>
                <a:spcPts val="1000"/>
              </a:spcAft>
            </a:pPr>
            <a:r>
              <a:rPr lang="en-US" sz="2300" dirty="0"/>
              <a:t>Can apply for a warning notice to be attached (</a:t>
            </a:r>
            <a:r>
              <a:rPr lang="en-US" sz="2300" b="1" dirty="0"/>
              <a:t>FPR r12.33</a:t>
            </a:r>
            <a:r>
              <a:rPr lang="en-US" sz="2300" dirty="0"/>
              <a:t>) using Form C78. The application </a:t>
            </a:r>
            <a:r>
              <a:rPr lang="en-US" sz="2300" u="sng" dirty="0"/>
              <a:t>must</a:t>
            </a:r>
            <a:r>
              <a:rPr lang="en-US" sz="2300" dirty="0"/>
              <a:t> be without notice and the court </a:t>
            </a:r>
            <a:r>
              <a:rPr lang="en-US" sz="2300" u="sng" dirty="0"/>
              <a:t>may</a:t>
            </a:r>
            <a:r>
              <a:rPr lang="en-US" sz="2300" dirty="0"/>
              <a:t> deal with the application without a hearing.</a:t>
            </a:r>
          </a:p>
          <a:p>
            <a:pPr>
              <a:lnSpc>
                <a:spcPct val="90000"/>
              </a:lnSpc>
              <a:spcBef>
                <a:spcPts val="0"/>
              </a:spcBef>
              <a:spcAft>
                <a:spcPts val="1000"/>
              </a:spcAft>
            </a:pPr>
            <a:endParaRPr lang="en-US" sz="2300" dirty="0"/>
          </a:p>
        </p:txBody>
      </p:sp>
    </p:spTree>
    <p:extLst>
      <p:ext uri="{BB962C8B-B14F-4D97-AF65-F5344CB8AC3E}">
        <p14:creationId xmlns:p14="http://schemas.microsoft.com/office/powerpoint/2010/main" val="2029304735"/>
      </p:ext>
    </p:extLst>
  </p:cSld>
  <p:clrMapOvr>
    <a:masterClrMapping/>
  </p:clrMapOvr>
  <p:transition>
    <p:fade thruBlk="1"/>
  </p:transition>
</p:sld>
</file>

<file path=ppt/theme/theme1.xml><?xml version="1.0" encoding="utf-8"?>
<a:theme xmlns:a="http://schemas.openxmlformats.org/drawingml/2006/main" name="3PB template">
  <a:themeElements>
    <a:clrScheme name="Custom 1">
      <a:dk1>
        <a:srgbClr val="000000"/>
      </a:dk1>
      <a:lt1>
        <a:srgbClr val="FFFFFF"/>
      </a:lt1>
      <a:dk2>
        <a:srgbClr val="00515B"/>
      </a:dk2>
      <a:lt2>
        <a:srgbClr val="E7E6E6"/>
      </a:lt2>
      <a:accent1>
        <a:srgbClr val="00515B"/>
      </a:accent1>
      <a:accent2>
        <a:srgbClr val="009DAB"/>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400" b="1" dirty="0" smtClean="0">
            <a:solidFill>
              <a:schemeClr val="bg2"/>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3pb-Template" id="{EBAAA103-7200-414E-8B16-F5FB40CD18E8}" vid="{81A8683F-E031-304C-8ADC-5439218BE67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BFB31C719C647A6A88DF4F2C0D35D" ma:contentTypeVersion="11" ma:contentTypeDescription="Create a new document." ma:contentTypeScope="" ma:versionID="ccbd3055a89e43c431ebeae42625071e">
  <xsd:schema xmlns:xsd="http://www.w3.org/2001/XMLSchema" xmlns:xs="http://www.w3.org/2001/XMLSchema" xmlns:p="http://schemas.microsoft.com/office/2006/metadata/properties" xmlns:ns2="d76dbcac-4b59-4d53-adf0-c7c687c041cb" xmlns:ns3="bfcc1996-7192-4e35-97f6-44f9bd88c448" targetNamespace="http://schemas.microsoft.com/office/2006/metadata/properties" ma:root="true" ma:fieldsID="3218f96e0796dbd022937f35ce5e8bf5" ns2:_="" ns3:_="">
    <xsd:import namespace="d76dbcac-4b59-4d53-adf0-c7c687c041cb"/>
    <xsd:import namespace="bfcc1996-7192-4e35-97f6-44f9bd88c4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dbcac-4b59-4d53-adf0-c7c687c041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c1996-7192-4e35-97f6-44f9bd88c4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392B71-4E2E-46DC-8426-8AC03C29F503}"/>
</file>

<file path=customXml/itemProps2.xml><?xml version="1.0" encoding="utf-8"?>
<ds:datastoreItem xmlns:ds="http://schemas.openxmlformats.org/officeDocument/2006/customXml" ds:itemID="{9B2914CE-7055-4DE7-BE1F-302894C55962}"/>
</file>

<file path=customXml/itemProps3.xml><?xml version="1.0" encoding="utf-8"?>
<ds:datastoreItem xmlns:ds="http://schemas.openxmlformats.org/officeDocument/2006/customXml" ds:itemID="{953431B9-2B8A-49A2-BEED-CC4F503C396B}"/>
</file>

<file path=docProps/app.xml><?xml version="1.0" encoding="utf-8"?>
<Properties xmlns="http://schemas.openxmlformats.org/officeDocument/2006/extended-properties" xmlns:vt="http://schemas.openxmlformats.org/officeDocument/2006/docPropsVTypes">
  <Template/>
  <TotalTime>4359</TotalTime>
  <Words>4484</Words>
  <Application>Microsoft Office PowerPoint</Application>
  <PresentationFormat>On-screen Show (16:9)</PresentationFormat>
  <Paragraphs>221</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News Cycle</vt:lpstr>
      <vt:lpstr>3PB template</vt:lpstr>
      <vt:lpstr> Enforcement of Child Arrangement Orders: case law and procedure</vt:lpstr>
      <vt:lpstr>Today’s Agenda</vt:lpstr>
      <vt:lpstr>Nuffield Foundation report </vt:lpstr>
      <vt:lpstr>Research findings – approach of the court</vt:lpstr>
      <vt:lpstr>PowerPoint Presentation</vt:lpstr>
      <vt:lpstr>Child Arrangement Orders </vt:lpstr>
      <vt:lpstr>Activity direction ss11A-11G CA 89</vt:lpstr>
      <vt:lpstr>Activity direction ss11A-11G CA 89</vt:lpstr>
      <vt:lpstr>Warning Notices</vt:lpstr>
      <vt:lpstr>PowerPoint Presentation</vt:lpstr>
      <vt:lpstr> Out of Jurisdiction</vt:lpstr>
      <vt:lpstr>Who can apply to enforce?</vt:lpstr>
      <vt:lpstr>Considerations upon application</vt:lpstr>
      <vt:lpstr>Considerations upon application</vt:lpstr>
      <vt:lpstr>Gatekeepers</vt:lpstr>
      <vt:lpstr>Breach of CAO</vt:lpstr>
      <vt:lpstr>Range of Powers</vt:lpstr>
      <vt:lpstr>Variation of CAO</vt:lpstr>
      <vt:lpstr>Enforcement Order: Unpaid Work</vt:lpstr>
      <vt:lpstr>Compliance with the EO</vt:lpstr>
      <vt:lpstr>Financial compensation orders s.11 O CA 89 </vt:lpstr>
      <vt:lpstr>Committal for Contempt</vt:lpstr>
      <vt:lpstr>Committal case authorities</vt:lpstr>
      <vt:lpstr>Committal case authorities</vt:lpstr>
      <vt:lpstr>Costs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Kjbgubkgj m, yjhvj</dc:title>
  <dc:creator>ben.taylor@quattro.co.uk</dc:creator>
  <cp:lastModifiedBy>Delphine Avondo</cp:lastModifiedBy>
  <cp:revision>124</cp:revision>
  <dcterms:created xsi:type="dcterms:W3CDTF">2020-07-03T14:00:33Z</dcterms:created>
  <dcterms:modified xsi:type="dcterms:W3CDTF">2020-09-24T13:18:08Z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0x010100B54BFB31C719C647A6A88DF4F2C0D35D</vt:lpwstr>
  </property>
</Properties>
</file>